
<file path=[Content_Types].xml><?xml version="1.0" encoding="utf-8"?>
<Types xmlns="http://schemas.openxmlformats.org/package/2006/content-types">
  <Default Extension="mpeg" ContentType="vide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B6A273F-E4E8-43C9-A898-26BAEDFB3E05}">
          <p14:sldIdLst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Раздел без заголовка" id="{39B692C4-A659-4086-9516-68FC8C2FA662}">
          <p14:sldIdLst>
            <p14:sldId id="27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3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-840" y="-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6"/>
    </p:cViewPr>
  </p:sorterViewPr>
  <p:notesViewPr>
    <p:cSldViewPr snapToGrid="0">
      <p:cViewPr varScale="1">
        <p:scale>
          <a:sx n="81" d="100"/>
          <a:sy n="81" d="100"/>
        </p:scale>
        <p:origin x="-1500" y="-78"/>
      </p:cViewPr>
      <p:guideLst>
        <p:guide orient="horz" pos="214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6E5DD-1598-4BAD-AB8E-7EA3501D3DA1}" type="datetimeFigureOut">
              <a:rPr lang="ru-RU" smtClean="0"/>
              <a:t>02.08.2018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294A-11DA-4668-A9DD-624CBEE8B2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7286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40DD5-07B4-4BA4-948D-BE194C893967}" type="datetimeFigureOut">
              <a:rPr lang="en-US" smtClean="0"/>
              <a:pPr/>
              <a:t>8/2/2018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4769-1D03-4241-B9D6-581366BE6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6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34769-1D03-4241-B9D6-581366BE62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7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34769-1D03-4241-B9D6-581366BE62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3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34769-1D03-4241-B9D6-581366BE623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8/2/2018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4491" y="6465865"/>
            <a:ext cx="248920" cy="242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0"/>
                </a:spcBef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1.xml"/><Relationship Id="rId3" Type="http://schemas.openxmlformats.org/officeDocument/2006/relationships/hyperlink" Target="http://www.coloncancer.lv/" TargetMode="External"/><Relationship Id="rId7" Type="http://schemas.openxmlformats.org/officeDocument/2006/relationships/slide" Target="slide5.xml"/><Relationship Id="rId12" Type="http://schemas.openxmlformats.org/officeDocument/2006/relationships/slide" Target="slide10.xml"/><Relationship Id="rId2" Type="http://schemas.openxmlformats.org/officeDocument/2006/relationships/notesSlide" Target="../notesSlides/notesSlide1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slide" Target="slide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dkursor.ru/biblioteka/oslojnenyi" TargetMode="External"/><Relationship Id="rId13" Type="http://schemas.openxmlformats.org/officeDocument/2006/relationships/hyperlink" Target="http://www.coloclean.de/" TargetMode="External"/><Relationship Id="rId18" Type="http://schemas.openxmlformats.org/officeDocument/2006/relationships/hyperlink" Target="http://worldwide.espacenet.com/publicationDetails/originalDocument?FT=D&amp;amp;date=20080514&amp;amp;DB=EPODOC&amp;amp;locale=en_EP&amp;amp;CC=EP&amp;amp;NR=1615539B1&amp;amp;KC=B1&amp;amp;ND=4" TargetMode="External"/><Relationship Id="rId3" Type="http://schemas.openxmlformats.org/officeDocument/2006/relationships/hyperlink" Target="http://www.ncbi.nlm.nih.gov/pubmed/22750427" TargetMode="External"/><Relationship Id="rId21" Type="http://schemas.openxmlformats.org/officeDocument/2006/relationships/image" Target="../media/image3.jpeg"/><Relationship Id="rId7" Type="http://schemas.openxmlformats.org/officeDocument/2006/relationships/hyperlink" Target="http://www.fascrs.org/physicians/education/core_subjects/2011/Complications" TargetMode="External"/><Relationship Id="rId12" Type="http://schemas.openxmlformats.org/officeDocument/2006/relationships/hyperlink" Target="http://www.ncbi.nlm.nih.gov/pubmed/21748610" TargetMode="External"/><Relationship Id="rId17" Type="http://schemas.openxmlformats.org/officeDocument/2006/relationships/hyperlink" Target="http://worldwide.espacenet.com/publicationDetails/originalDocument?FT=D&amp;amp;date=20080514&amp;amp;DB=EPODOC&amp;amp;locale=en_EP&amp;amp;CC=EP&amp;amp;NR=16151" TargetMode="External"/><Relationship Id="rId2" Type="http://schemas.openxmlformats.org/officeDocument/2006/relationships/hyperlink" Target="http://www.ncbi.nlm.nih.gov/pubmed/23913315" TargetMode="External"/><Relationship Id="rId16" Type="http://schemas.openxmlformats.org/officeDocument/2006/relationships/hyperlink" Target="http://medicalplanet.su/xirurgia/248.html" TargetMode="Externa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ink.springer.com/content/pdf/10.1007/s11605-013-2227-0.pdf" TargetMode="External"/><Relationship Id="rId11" Type="http://schemas.openxmlformats.org/officeDocument/2006/relationships/hyperlink" Target="http://www.docguide.com/risk-factors-associated-surgical-site-infection-after-ileal-pouch-anal-anastomosis-ulcerative-coliti?tsid=5" TargetMode="External"/><Relationship Id="rId5" Type="http://schemas.openxmlformats.org/officeDocument/2006/relationships/hyperlink" Target="http://www.ncbi.nlm.nih.gov/pubmed/20002697" TargetMode="External"/><Relationship Id="rId15" Type="http://schemas.openxmlformats.org/officeDocument/2006/relationships/hyperlink" Target="http://www.crie.ru/vbi2/1-4-01.pdf%20C%C3%90%C2%B5%C3%90%C2%BB%C3%91%C5%92%C3%90%C2%BAo%C3%90%C2%B2%C3%90%C2%B0%20%C3%90%E2%80%A2.%C3%90%C5%B8" TargetMode="External"/><Relationship Id="rId10" Type="http://schemas.openxmlformats.org/officeDocument/2006/relationships/hyperlink" Target="https://cyberleninka.ru/article/n/hirurgicheskoe-lechenie-kishechnoy-neprohodimosti-u-bolnyh-obturiruyuschim-rakom-levyh-otdelov-tolstoy-kishki" TargetMode="External"/><Relationship Id="rId19" Type="http://schemas.openxmlformats.org/officeDocument/2006/relationships/hyperlink" Target="http://worldwide.espacenet.com/publicationDetails/originalDocument?FT=D&amp;date=20080514&amp;DB=EPODOC&amp;locale=en_EP&amp;CC=EP&amp;NR=1615" TargetMode="External"/><Relationship Id="rId4" Type="http://schemas.openxmlformats.org/officeDocument/2006/relationships/hyperlink" Target="https://jamanetwork.com/pdfaccess.ashx?ResourceID=5353554&amp;amp;PDFSource=13" TargetMode="External"/><Relationship Id="rId9" Type="http://schemas.openxmlformats.org/officeDocument/2006/relationships/hyperlink" Target="http://www.ncbi.nlm.nih.gov/pubmed/23398601" TargetMode="External"/><Relationship Id="rId14" Type="http://schemas.openxmlformats.org/officeDocument/2006/relationships/hyperlink" Target="http://212.67.216.33/retrowash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wide.espacenet.com/publicationDetails/originalDocument?FT=D&amp;amp;date=20030320&amp;amp;DB=EPODOC&amp;amp;locale=en_EP&amp;amp;CC=LV&amp;amp;NR=12963B&amp;amp;KC=B&amp;amp;ND=4" TargetMode="External"/><Relationship Id="rId3" Type="http://schemas.openxmlformats.org/officeDocument/2006/relationships/hyperlink" Target="http://www.coloncancer.lv/" TargetMode="External"/><Relationship Id="rId7" Type="http://schemas.openxmlformats.org/officeDocument/2006/relationships/hyperlink" Target="http://worldwide.espacenet.com/publicationDetails/originalDocument?FT=D&amp;amp;date=20071112&amp;amp;DB=EPODOC&amp;amp;locale=en_EP&amp;amp;CC=UA&amp;amp;NR=80828C2&amp;amp;KC=C2&amp;amp;ND=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orldwide.espacenet.com/publicationDetails/originalDocument?FT=D&amp;amp;date=20091230&amp;amp;DB=EPODOC&amp;amp;locale=en_EP&amp;amp;CC=CN&amp;amp;NR=100574818C&amp;amp;KC=C&amp;amp;ND=4" TargetMode="External"/><Relationship Id="rId5" Type="http://schemas.openxmlformats.org/officeDocument/2006/relationships/hyperlink" Target="http://worldwide.espacenet.com/publicationDetails/originalDocument?CC=AU&amp;amp;NR=2003264913A1&amp;amp;KC=A1&amp;amp;FT=D&amp;amp;ND=5&amp;amp;date=20040106&amp;amp;DB=EPODOC&amp;amp;locale=en_EP" TargetMode="External"/><Relationship Id="rId4" Type="http://schemas.openxmlformats.org/officeDocument/2006/relationships/hyperlink" Target="http://worldwide.espacenet.com/publicationDetails/originalDocument?FT=D&amp;amp;date=20080630&amp;amp;DB=EPODOC&amp;amp;locale=en_EP&amp;amp;CC=EA&amp;amp;NR=010137B1&amp;amp;KC=B1&amp;amp;ND=4" TargetMode="External"/><Relationship Id="rId9" Type="http://schemas.openxmlformats.org/officeDocument/2006/relationships/hyperlink" Target="book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r.iiarjournals.org/content/30/2/601.long" TargetMode="External"/><Relationship Id="rId13" Type="http://schemas.openxmlformats.org/officeDocument/2006/relationships/hyperlink" Target="https://www.fascrs.org/video/complications-colorectal-surgery-core-subjects-2011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://www.ncbi.nlm.nih.gov/pubmed/22750427" TargetMode="External"/><Relationship Id="rId12" Type="http://schemas.openxmlformats.org/officeDocument/2006/relationships/hyperlink" Target="http://link.springer.com/content/pdf/10.1007/s11605-013-2227-0.pdf" TargetMode="External"/><Relationship Id="rId17" Type="http://schemas.openxmlformats.org/officeDocument/2006/relationships/hyperlink" Target="http://www.coloncancer.lv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ncbi.nlm.nih.gov/pmc/articles/PMC4882170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ncbi.nlm.nih.gov/pubmed/23913315" TargetMode="External"/><Relationship Id="rId11" Type="http://schemas.openxmlformats.org/officeDocument/2006/relationships/hyperlink" Target="https://link.springer.com/article/10.1007/s11605-013-2227-0" TargetMode="External"/><Relationship Id="rId5" Type="http://schemas.openxmlformats.org/officeDocument/2006/relationships/image" Target="../media/image3.jpeg"/><Relationship Id="rId15" Type="http://schemas.openxmlformats.org/officeDocument/2006/relationships/hyperlink" Target="http://www.ncbi.nlm.nih.gov/pubmed/23398601" TargetMode="External"/><Relationship Id="rId10" Type="http://schemas.openxmlformats.org/officeDocument/2006/relationships/hyperlink" Target="http://www.ncbi.nlm.nih.gov/pubmed/20002697" TargetMode="External"/><Relationship Id="rId4" Type="http://schemas.openxmlformats.org/officeDocument/2006/relationships/image" Target="../media/image2.jpeg"/><Relationship Id="rId9" Type="http://schemas.openxmlformats.org/officeDocument/2006/relationships/hyperlink" Target="https://jamanetwork.com/pdfaccess.ashx?ResourceID=5353554&amp;amp;PDFSource=13" TargetMode="External"/><Relationship Id="rId14" Type="http://schemas.openxmlformats.org/officeDocument/2006/relationships/hyperlink" Target="http://www.ncbi.nlm.nih.gov/pubmed/2342659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ed.spbu.ru/archiv/vest/9_2/2_13.pdf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www.coloclean.de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ncbi.nlm.nih.gov/pubmed/21748610" TargetMode="External"/><Relationship Id="rId11" Type="http://schemas.openxmlformats.org/officeDocument/2006/relationships/hyperlink" Target="http://www.coloncancer.lv/" TargetMode="External"/><Relationship Id="rId5" Type="http://schemas.openxmlformats.org/officeDocument/2006/relationships/hyperlink" Target="http://www.docguide.com/risk-factors-associated-surgical-site-infection-after-ileal-pouch-anal-anastomosis-ulcerative-coliti?tsid=5" TargetMode="External"/><Relationship Id="rId10" Type="http://schemas.openxmlformats.org/officeDocument/2006/relationships/hyperlink" Target="http://www.crie.ru/vbi2/1-4-01.pdf" TargetMode="External"/><Relationship Id="rId4" Type="http://schemas.openxmlformats.org/officeDocument/2006/relationships/hyperlink" Target="https://cyberleninka.ru/article/n/hirurgicheskoe-lechenie-kishechnoy-neprohodimosti-u-bolnyh-obturiruyuschim-rakom-levyh-otdelov-tolstoy-kishki" TargetMode="External"/><Relationship Id="rId9" Type="http://schemas.openxmlformats.org/officeDocument/2006/relationships/hyperlink" Target="http://212.67.216.33/retrowash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.jpeg"/><Relationship Id="rId7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oloncancer.lv/" TargetMode="External"/><Relationship Id="rId5" Type="http://schemas.openxmlformats.org/officeDocument/2006/relationships/hyperlink" Target="http://medicalplanet.su/xirurgia/248.html" TargetMode="External"/><Relationship Id="rId4" Type="http://schemas.openxmlformats.org/officeDocument/2006/relationships/hyperlink" Target="http://www.medkursor.ru/biblioteka/oslojnenyi_rak_obod_kishki/lechenie_rak/12835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e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2.jpeg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hyperlink" Target="http://www.coloncancer.lv/" TargetMode="External"/><Relationship Id="rId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7387" y="117796"/>
            <a:ext cx="13925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 err="1" smtClean="0">
                <a:latin typeface="Arial"/>
                <a:cs typeface="Arial"/>
              </a:rPr>
              <a:t>С.</a:t>
            </a:r>
            <a:r>
              <a:rPr sz="1600" b="1" spc="-60" dirty="0" err="1" smtClean="0">
                <a:latin typeface="Arial"/>
                <a:cs typeface="Arial"/>
              </a:rPr>
              <a:t>А</a:t>
            </a:r>
            <a:r>
              <a:rPr sz="1600" b="1" spc="-5" dirty="0" err="1" smtClean="0">
                <a:latin typeface="Arial"/>
                <a:cs typeface="Arial"/>
              </a:rPr>
              <a:t>.</a:t>
            </a:r>
            <a:r>
              <a:rPr sz="1600" b="1" spc="20" dirty="0" err="1" smtClean="0">
                <a:latin typeface="Arial"/>
                <a:cs typeface="Arial"/>
              </a:rPr>
              <a:t>М</a:t>
            </a:r>
            <a:r>
              <a:rPr sz="1600" b="1" spc="5" dirty="0" err="1" smtClean="0">
                <a:latin typeface="Arial"/>
                <a:cs typeface="Arial"/>
              </a:rPr>
              <a:t>а</a:t>
            </a:r>
            <a:r>
              <a:rPr sz="1600" b="1" spc="-45" dirty="0" err="1" smtClean="0">
                <a:latin typeface="Arial"/>
                <a:cs typeface="Arial"/>
              </a:rPr>
              <a:t>т</a:t>
            </a:r>
            <a:r>
              <a:rPr sz="1600" b="1" spc="-15" dirty="0" err="1" smtClean="0">
                <a:latin typeface="Arial"/>
                <a:cs typeface="Arial"/>
              </a:rPr>
              <a:t>ас</a:t>
            </a:r>
            <a:r>
              <a:rPr lang="ru-RU" sz="1600" b="1" spc="-15" dirty="0" smtClean="0">
                <a:latin typeface="Arial"/>
                <a:cs typeface="Arial"/>
              </a:rPr>
              <a:t>о</a:t>
            </a:r>
            <a:r>
              <a:rPr sz="1600" b="1" dirty="0" smtClean="0">
                <a:latin typeface="Arial"/>
                <a:cs typeface="Arial"/>
              </a:rPr>
              <a:t>в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0195" y="181096"/>
            <a:ext cx="762000" cy="20518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  <a:hlinkClick r:id="" action="ppaction://hlinkshowjump?jump=nextslide"/>
              </a:rPr>
              <a:t>Вперед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0670" y="487420"/>
            <a:ext cx="765175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60"/>
              </a:spcBef>
            </a:pPr>
            <a:r>
              <a:rPr sz="1200" b="1" spc="-15" dirty="0">
                <a:latin typeface="Arial"/>
                <a:cs typeface="Arial"/>
                <a:hlinkClick r:id="rId3"/>
              </a:rPr>
              <a:t>Главная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000" y="2574025"/>
            <a:ext cx="8388000" cy="3967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algn="ctr">
              <a:lnSpc>
                <a:spcPct val="100000"/>
              </a:lnSpc>
            </a:pPr>
            <a:r>
              <a:rPr b="1" spc="-5" dirty="0" err="1" smtClean="0">
                <a:latin typeface="Arial"/>
                <a:cs typeface="Arial"/>
              </a:rPr>
              <a:t>Содержание</a:t>
            </a:r>
            <a:endParaRPr dirty="0">
              <a:latin typeface="Arial"/>
              <a:cs typeface="Arial"/>
            </a:endParaRPr>
          </a:p>
          <a:p>
            <a:pPr marL="297180" indent="-284480">
              <a:spcBef>
                <a:spcPts val="580"/>
              </a:spcBef>
              <a:buFontTx/>
              <a:buAutoNum type="arabicPeriod"/>
              <a:tabLst>
                <a:tab pos="297180" algn="l"/>
              </a:tabLst>
            </a:pPr>
            <a:r>
              <a:rPr lang="ru-RU" sz="1600" spc="-40" dirty="0" smtClean="0">
                <a:latin typeface="Arial"/>
                <a:cs typeface="Arial"/>
              </a:rPr>
              <a:t>Со</a:t>
            </a:r>
            <a:r>
              <a:rPr lang="ru-RU" sz="1600" spc="-5" dirty="0" smtClean="0">
                <a:latin typeface="Arial"/>
                <a:cs typeface="Arial"/>
              </a:rPr>
              <a:t>держание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слайдов.</a:t>
            </a:r>
            <a:endParaRPr lang="ru-RU" sz="1600" dirty="0" smtClean="0">
              <a:latin typeface="Arial"/>
              <a:cs typeface="Arial"/>
            </a:endParaRPr>
          </a:p>
          <a:p>
            <a:pPr marL="297180" indent="-284480">
              <a:spcBef>
                <a:spcPts val="100"/>
              </a:spcBef>
              <a:buFontTx/>
              <a:buAutoNum type="arabicPeriod"/>
              <a:tabLst>
                <a:tab pos="297180" algn="l"/>
              </a:tabLst>
            </a:pPr>
            <a:r>
              <a:rPr lang="ru-RU" sz="1600" spc="-40" dirty="0" smtClean="0">
                <a:latin typeface="Arial"/>
                <a:cs typeface="Arial"/>
              </a:rPr>
              <a:t>Смертность </a:t>
            </a:r>
            <a:r>
              <a:rPr lang="ru-RU" sz="1600" spc="-40" dirty="0">
                <a:latin typeface="Arial"/>
                <a:cs typeface="Arial"/>
              </a:rPr>
              <a:t>и </a:t>
            </a:r>
            <a:r>
              <a:rPr lang="ru-RU" sz="1600" spc="-40" dirty="0" smtClean="0">
                <a:latin typeface="Arial"/>
                <a:cs typeface="Arial"/>
              </a:rPr>
              <a:t>течь анастомозов после </a:t>
            </a:r>
            <a:r>
              <a:rPr lang="ru-RU" sz="1600" spc="-40" dirty="0">
                <a:latin typeface="Arial"/>
                <a:cs typeface="Arial"/>
              </a:rPr>
              <a:t>о</a:t>
            </a:r>
            <a:r>
              <a:rPr lang="ru-RU" sz="1600" spc="-40" dirty="0" smtClean="0">
                <a:latin typeface="Arial"/>
                <a:cs typeface="Arial"/>
              </a:rPr>
              <a:t>пераций на толстой кишке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297180" algn="l"/>
              </a:tabLst>
            </a:pPr>
            <a:r>
              <a:rPr lang="ru-RU" sz="1600" i="1" spc="-15" dirty="0" smtClean="0">
                <a:latin typeface="Arial"/>
                <a:cs typeface="Arial"/>
              </a:rPr>
              <a:t>М</a:t>
            </a:r>
            <a:r>
              <a:rPr sz="1600" i="1" spc="-15" dirty="0" smtClean="0">
                <a:latin typeface="Arial"/>
                <a:cs typeface="Arial"/>
              </a:rPr>
              <a:t>иазмы </a:t>
            </a:r>
            <a:r>
              <a:rPr sz="1600" spc="-15" dirty="0">
                <a:latin typeface="Arial"/>
                <a:cs typeface="Arial"/>
              </a:rPr>
              <a:t>толстой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кишки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en-US" sz="1600" spc="-5" dirty="0" smtClean="0">
                <a:latin typeface="Arial"/>
                <a:cs typeface="Arial"/>
              </a:rPr>
              <a:t>-  </a:t>
            </a:r>
            <a:r>
              <a:rPr lang="ru-RU" sz="1600" spc="-5" dirty="0" smtClean="0">
                <a:latin typeface="Arial"/>
                <a:cs typeface="Arial"/>
              </a:rPr>
              <a:t>главная причина течи анастомозов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85"/>
              </a:spcBef>
              <a:buAutoNum type="arabicPeriod"/>
              <a:tabLst>
                <a:tab pos="352425" algn="l"/>
                <a:tab pos="353060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Пальпаторная травма кишки </a:t>
            </a:r>
            <a:r>
              <a:rPr lang="en-US" sz="1600" spc="-15" dirty="0" smtClean="0">
                <a:latin typeface="Arial"/>
                <a:cs typeface="Arial"/>
              </a:rPr>
              <a:t>– </a:t>
            </a:r>
            <a:r>
              <a:rPr lang="ru-RU" sz="1600" spc="-15" dirty="0" smtClean="0">
                <a:latin typeface="Arial"/>
                <a:cs typeface="Arial"/>
              </a:rPr>
              <a:t>вторая</a:t>
            </a:r>
            <a:r>
              <a:rPr lang="ru-RU" sz="1600" b="1" spc="-15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причина течи анастомозов.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Идеология и отличия </a:t>
            </a:r>
            <a:r>
              <a:rPr lang="ru-RU" sz="1600" spc="-25" dirty="0" smtClean="0">
                <a:latin typeface="Arial"/>
                <a:cs typeface="Arial"/>
              </a:rPr>
              <a:t>Антисептического м</a:t>
            </a:r>
            <a:r>
              <a:rPr sz="1600" spc="-25" dirty="0" smtClean="0">
                <a:latin typeface="Arial"/>
                <a:cs typeface="Arial"/>
              </a:rPr>
              <a:t>етода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2425" algn="l"/>
                <a:tab pos="353060" algn="l"/>
              </a:tabLst>
            </a:pPr>
            <a:r>
              <a:rPr sz="1600" dirty="0" smtClean="0">
                <a:latin typeface="Arial"/>
                <a:cs typeface="Arial"/>
              </a:rPr>
              <a:t>К</a:t>
            </a:r>
            <a:r>
              <a:rPr lang="ru-RU" sz="1600" dirty="0" smtClean="0">
                <a:latin typeface="Arial"/>
                <a:cs typeface="Arial"/>
              </a:rPr>
              <a:t>ишечный Интубатор с Дренажом</a:t>
            </a:r>
            <a:r>
              <a:rPr lang="en-US" sz="1600" dirty="0" smtClean="0">
                <a:latin typeface="Arial"/>
                <a:cs typeface="Arial"/>
              </a:rPr>
              <a:t>-</a:t>
            </a:r>
            <a:r>
              <a:rPr lang="ru-RU" sz="1600" dirty="0" smtClean="0">
                <a:latin typeface="Arial"/>
                <a:cs typeface="Arial"/>
              </a:rPr>
              <a:t>Ирригатором (К</a:t>
            </a:r>
            <a:r>
              <a:rPr sz="1600" dirty="0" smtClean="0">
                <a:latin typeface="Arial"/>
                <a:cs typeface="Arial"/>
              </a:rPr>
              <a:t>ИДИ</a:t>
            </a:r>
            <a:r>
              <a:rPr lang="ru-RU" sz="1600" dirty="0" smtClean="0">
                <a:latin typeface="Arial"/>
                <a:cs typeface="Arial"/>
              </a:rPr>
              <a:t>); интубирующая система «Тяни-Толкай</a:t>
            </a:r>
            <a:r>
              <a:rPr lang="ru-RU" sz="1600" spc="-5" dirty="0" smtClean="0">
                <a:latin typeface="Arial"/>
                <a:cs typeface="Arial"/>
              </a:rPr>
              <a:t>»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lang="ru-RU" sz="1600" dirty="0" smtClean="0">
                <a:latin typeface="Arial"/>
                <a:cs typeface="Arial"/>
              </a:rPr>
              <a:t> у</a:t>
            </a:r>
            <a:r>
              <a:rPr sz="1600" spc="-20" dirty="0" smtClean="0">
                <a:latin typeface="Arial"/>
                <a:cs typeface="Arial"/>
              </a:rPr>
              <a:t>правление</a:t>
            </a:r>
            <a:r>
              <a:rPr sz="1600" spc="30" dirty="0" smtClean="0">
                <a:latin typeface="Arial"/>
                <a:cs typeface="Arial"/>
              </a:rPr>
              <a:t> </a:t>
            </a:r>
            <a:r>
              <a:rPr lang="ru-RU" sz="1600" spc="30" dirty="0" smtClean="0">
                <a:latin typeface="Arial"/>
                <a:cs typeface="Arial"/>
              </a:rPr>
              <a:t>интубацией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lang="ru-RU" sz="1600" dirty="0" smtClean="0">
                <a:latin typeface="Arial"/>
                <a:cs typeface="Arial"/>
              </a:rPr>
              <a:t> л</a:t>
            </a:r>
            <a:r>
              <a:rPr lang="ru-RU" sz="1600" spc="-10" dirty="0" smtClean="0">
                <a:latin typeface="Arial"/>
                <a:cs typeface="Arial"/>
              </a:rPr>
              <a:t>аважная </a:t>
            </a:r>
            <a:r>
              <a:rPr sz="1600" spc="-5" dirty="0" smtClean="0">
                <a:latin typeface="Arial"/>
                <a:cs typeface="Arial"/>
              </a:rPr>
              <a:t>система</a:t>
            </a:r>
            <a:r>
              <a:rPr sz="1600" spc="100" dirty="0" smtClean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«Поток».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2425" algn="l"/>
                <a:tab pos="353060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 smtClean="0">
                <a:latin typeface="Arial"/>
                <a:cs typeface="Arial"/>
              </a:rPr>
              <a:t>; аспирационная </a:t>
            </a:r>
            <a:r>
              <a:rPr sz="1600" spc="-5" dirty="0" smtClean="0">
                <a:latin typeface="Arial"/>
                <a:cs typeface="Arial"/>
              </a:rPr>
              <a:t>система </a:t>
            </a:r>
            <a:r>
              <a:rPr sz="1600" spc="-15" dirty="0">
                <a:latin typeface="Arial"/>
                <a:cs typeface="Arial"/>
              </a:rPr>
              <a:t>«</a:t>
            </a:r>
            <a:r>
              <a:rPr sz="1600" spc="-15" dirty="0" smtClean="0">
                <a:latin typeface="Arial"/>
                <a:cs typeface="Arial"/>
              </a:rPr>
              <a:t>Дренаж-</a:t>
            </a:r>
            <a:r>
              <a:rPr lang="ru-RU" sz="1600" spc="-15" dirty="0">
                <a:latin typeface="Arial"/>
                <a:cs typeface="Arial"/>
              </a:rPr>
              <a:t>И</a:t>
            </a:r>
            <a:r>
              <a:rPr sz="1600" spc="-15" dirty="0" err="1" smtClean="0">
                <a:latin typeface="Arial"/>
                <a:cs typeface="Arial"/>
              </a:rPr>
              <a:t>рригатор</a:t>
            </a:r>
            <a:r>
              <a:rPr sz="1600" spc="-15" dirty="0" smtClean="0">
                <a:latin typeface="Arial"/>
                <a:cs typeface="Arial"/>
              </a:rPr>
              <a:t>»</a:t>
            </a:r>
            <a:r>
              <a:rPr sz="160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</a:tabLst>
            </a:pPr>
            <a:r>
              <a:rPr lang="ru-RU" sz="1600" dirty="0">
                <a:latin typeface="Arial"/>
                <a:cs typeface="Arial"/>
              </a:rPr>
              <a:t>А</a:t>
            </a:r>
            <a:r>
              <a:rPr lang="ru-RU" sz="1600" dirty="0" smtClean="0">
                <a:latin typeface="Arial"/>
                <a:cs typeface="Arial"/>
              </a:rPr>
              <a:t>лгоритм новой 1-моментной резекции колон</a:t>
            </a:r>
            <a:r>
              <a:rPr sz="1600" spc="-1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37185" indent="-3244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37820" algn="l"/>
              </a:tabLst>
            </a:pPr>
            <a:r>
              <a:rPr sz="1600" dirty="0">
                <a:latin typeface="Arial"/>
                <a:cs typeface="Arial"/>
              </a:rPr>
              <a:t>Клиническая </a:t>
            </a:r>
            <a:r>
              <a:rPr sz="1600" spc="-5" dirty="0">
                <a:latin typeface="Arial"/>
                <a:cs typeface="Arial"/>
              </a:rPr>
              <a:t>оценка</a:t>
            </a:r>
            <a:r>
              <a:rPr sz="1600" dirty="0">
                <a:latin typeface="Arial"/>
                <a:cs typeface="Arial"/>
              </a:rPr>
              <a:t> </a:t>
            </a:r>
            <a:r>
              <a:rPr lang="ru-RU" sz="1600" spc="-20" dirty="0" smtClean="0">
                <a:latin typeface="Arial"/>
                <a:cs typeface="Arial"/>
              </a:rPr>
              <a:t>Антисептического м</a:t>
            </a:r>
            <a:r>
              <a:rPr sz="1600" spc="-20" dirty="0" smtClean="0">
                <a:latin typeface="Arial"/>
                <a:cs typeface="Arial"/>
              </a:rPr>
              <a:t>етода</a:t>
            </a:r>
            <a:r>
              <a:rPr sz="1600" spc="-20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</a:tabLst>
            </a:pPr>
            <a:r>
              <a:rPr sz="1600" spc="-10" dirty="0">
                <a:latin typeface="Arial"/>
                <a:cs typeface="Arial"/>
              </a:rPr>
              <a:t>Заключение.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600" spc="-10" dirty="0" smtClean="0">
                <a:latin typeface="Arial"/>
                <a:cs typeface="Arial"/>
              </a:rPr>
              <a:t>1</a:t>
            </a:r>
            <a:r>
              <a:rPr lang="ru-RU" sz="1600" spc="-10" dirty="0" smtClean="0">
                <a:latin typeface="Arial"/>
                <a:cs typeface="Arial"/>
              </a:rPr>
              <a:t>3, 14.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Основные </a:t>
            </a:r>
            <a:r>
              <a:rPr lang="ru-RU" sz="1600" spc="-10" dirty="0">
                <a:latin typeface="Arial"/>
                <a:cs typeface="Arial"/>
              </a:rPr>
              <a:t>источники</a:t>
            </a:r>
            <a:r>
              <a:rPr lang="ru-RU" sz="1600" spc="85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информации.</a:t>
            </a:r>
            <a:endParaRPr lang="ru-RU" sz="1600" spc="-10" dirty="0" smtClean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5312" y="1448468"/>
            <a:ext cx="3782413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27000">
              <a:lnSpc>
                <a:spcPts val="1300"/>
              </a:lnSpc>
              <a:buFont typeface="Arial"/>
              <a:buChar char="-"/>
              <a:tabLst>
                <a:tab pos="4154804" algn="l"/>
              </a:tabLst>
            </a:pPr>
            <a:r>
              <a:rPr lang="ru-RU" sz="1400" i="1" spc="-10" dirty="0">
                <a:latin typeface="Arial"/>
                <a:cs typeface="Arial"/>
              </a:rPr>
              <a:t>Асептика, антисептика?</a:t>
            </a:r>
            <a:endParaRPr lang="ru-RU" sz="1400" dirty="0">
              <a:latin typeface="Arial"/>
              <a:cs typeface="Arial"/>
            </a:endParaRPr>
          </a:p>
          <a:p>
            <a:pPr indent="-127000">
              <a:lnSpc>
                <a:spcPts val="1300"/>
              </a:lnSpc>
              <a:buFont typeface="Arial"/>
              <a:buChar char="-"/>
              <a:tabLst>
                <a:tab pos="4154804" algn="l"/>
              </a:tabLst>
            </a:pPr>
            <a:r>
              <a:rPr lang="ru-RU" sz="1400" i="1" spc="-15" dirty="0">
                <a:latin typeface="Arial"/>
                <a:cs typeface="Arial"/>
              </a:rPr>
              <a:t>Игнорируемый </a:t>
            </a:r>
            <a:r>
              <a:rPr lang="ru-RU" sz="1400" i="1" spc="-5" dirty="0" smtClean="0">
                <a:latin typeface="Arial"/>
                <a:cs typeface="Arial"/>
              </a:rPr>
              <a:t>кошмар</a:t>
            </a:r>
            <a:r>
              <a:rPr lang="ru-RU" sz="1400" i="1" spc="45" dirty="0" smtClean="0">
                <a:latin typeface="Arial"/>
                <a:cs typeface="Arial"/>
              </a:rPr>
              <a:t> </a:t>
            </a:r>
            <a:r>
              <a:rPr lang="ru-RU" sz="1400" i="1" spc="-15" dirty="0" smtClean="0">
                <a:latin typeface="Arial"/>
                <a:cs typeface="Arial"/>
              </a:rPr>
              <a:t>колопроктологии!</a:t>
            </a:r>
            <a:endParaRPr lang="ru-RU" sz="1400" dirty="0" smtClean="0">
              <a:latin typeface="Arial"/>
              <a:cs typeface="Arial"/>
            </a:endParaRPr>
          </a:p>
          <a:p>
            <a:pPr marR="5080" algn="r">
              <a:lnSpc>
                <a:spcPts val="1300"/>
              </a:lnSpc>
            </a:pPr>
            <a:r>
              <a:rPr lang="ru-RU" sz="1400" dirty="0" smtClean="0">
                <a:latin typeface="Arial"/>
                <a:cs typeface="Arial"/>
              </a:rPr>
              <a:t>(Из </a:t>
            </a:r>
            <a:r>
              <a:rPr lang="ru-RU" sz="1400" spc="-10" dirty="0" smtClean="0">
                <a:latin typeface="Arial"/>
                <a:cs typeface="Arial"/>
              </a:rPr>
              <a:t>разговора </a:t>
            </a:r>
            <a:r>
              <a:rPr lang="ru-RU" sz="1400" dirty="0" smtClean="0">
                <a:latin typeface="Arial"/>
                <a:cs typeface="Arial"/>
              </a:rPr>
              <a:t>в</a:t>
            </a:r>
            <a:r>
              <a:rPr lang="ru-RU" sz="1400" spc="-40" dirty="0" smtClean="0">
                <a:latin typeface="Arial"/>
                <a:cs typeface="Arial"/>
              </a:rPr>
              <a:t> </a:t>
            </a:r>
            <a:r>
              <a:rPr lang="ru-RU" sz="1400" spc="-5" dirty="0" smtClean="0">
                <a:latin typeface="Arial"/>
                <a:cs typeface="Arial"/>
              </a:rPr>
              <a:t>операционной)</a:t>
            </a:r>
            <a:endParaRPr lang="en-US" sz="1400" dirty="0"/>
          </a:p>
        </p:txBody>
      </p:sp>
      <p:sp>
        <p:nvSpPr>
          <p:cNvPr id="12" name="object 5"/>
          <p:cNvSpPr>
            <a:spLocks/>
          </p:cNvSpPr>
          <p:nvPr/>
        </p:nvSpPr>
        <p:spPr bwMode="auto">
          <a:xfrm flipV="1">
            <a:off x="2424113" y="2214476"/>
            <a:ext cx="4205288" cy="228600"/>
          </a:xfrm>
          <a:custGeom>
            <a:avLst/>
            <a:gdLst>
              <a:gd name="T0" fmla="*/ 0 w 5294630"/>
              <a:gd name="T1" fmla="*/ 114300 h 228600"/>
              <a:gd name="T2" fmla="*/ 126984 w 5294630"/>
              <a:gd name="T3" fmla="*/ 152400 h 228600"/>
              <a:gd name="T4" fmla="*/ 76190 w 5294630"/>
              <a:gd name="T5" fmla="*/ 139700 h 228600"/>
              <a:gd name="T6" fmla="*/ 143915 w 5294630"/>
              <a:gd name="T7" fmla="*/ 127000 h 228600"/>
              <a:gd name="T8" fmla="*/ 76190 w 5294630"/>
              <a:gd name="T9" fmla="*/ 101600 h 228600"/>
              <a:gd name="T10" fmla="*/ 135450 w 5294630"/>
              <a:gd name="T11" fmla="*/ 88900 h 228600"/>
              <a:gd name="T12" fmla="*/ 76190 w 5294630"/>
              <a:gd name="T13" fmla="*/ 76200 h 228600"/>
              <a:gd name="T14" fmla="*/ 76190 w 5294630"/>
              <a:gd name="T15" fmla="*/ 0 h 228600"/>
              <a:gd name="T16" fmla="*/ 5141233 w 5294630"/>
              <a:gd name="T17" fmla="*/ 114300 h 228600"/>
              <a:gd name="T18" fmla="*/ 5268219 w 5294630"/>
              <a:gd name="T19" fmla="*/ 152400 h 228600"/>
              <a:gd name="T20" fmla="*/ 5217425 w 5294630"/>
              <a:gd name="T21" fmla="*/ 139700 h 228600"/>
              <a:gd name="T22" fmla="*/ 5285150 w 5294630"/>
              <a:gd name="T23" fmla="*/ 127000 h 228600"/>
              <a:gd name="T24" fmla="*/ 5217425 w 5294630"/>
              <a:gd name="T25" fmla="*/ 101600 h 228600"/>
              <a:gd name="T26" fmla="*/ 5276683 w 5294630"/>
              <a:gd name="T27" fmla="*/ 88900 h 228600"/>
              <a:gd name="T28" fmla="*/ 5217425 w 5294630"/>
              <a:gd name="T29" fmla="*/ 76200 h 228600"/>
              <a:gd name="T30" fmla="*/ 5217425 w 5294630"/>
              <a:gd name="T31" fmla="*/ 0 h 228600"/>
              <a:gd name="T32" fmla="*/ 76190 w 5294630"/>
              <a:gd name="T33" fmla="*/ 139700 h 228600"/>
              <a:gd name="T34" fmla="*/ 126984 w 5294630"/>
              <a:gd name="T35" fmla="*/ 152400 h 228600"/>
              <a:gd name="T36" fmla="*/ 5158164 w 5294630"/>
              <a:gd name="T37" fmla="*/ 139700 h 228600"/>
              <a:gd name="T38" fmla="*/ 126984 w 5294630"/>
              <a:gd name="T39" fmla="*/ 152400 h 228600"/>
              <a:gd name="T40" fmla="*/ 5158164 w 5294630"/>
              <a:gd name="T41" fmla="*/ 139700 h 228600"/>
              <a:gd name="T42" fmla="*/ 5217425 w 5294630"/>
              <a:gd name="T43" fmla="*/ 139700 h 228600"/>
              <a:gd name="T44" fmla="*/ 5268219 w 5294630"/>
              <a:gd name="T45" fmla="*/ 152400 h 228600"/>
              <a:gd name="T46" fmla="*/ 143915 w 5294630"/>
              <a:gd name="T47" fmla="*/ 101600 h 228600"/>
              <a:gd name="T48" fmla="*/ 76190 w 5294630"/>
              <a:gd name="T49" fmla="*/ 127000 h 228600"/>
              <a:gd name="T50" fmla="*/ 152382 w 5294630"/>
              <a:gd name="T51" fmla="*/ 114300 h 228600"/>
              <a:gd name="T52" fmla="*/ 5149699 w 5294630"/>
              <a:gd name="T53" fmla="*/ 101600 h 228600"/>
              <a:gd name="T54" fmla="*/ 152382 w 5294630"/>
              <a:gd name="T55" fmla="*/ 114300 h 228600"/>
              <a:gd name="T56" fmla="*/ 5149699 w 5294630"/>
              <a:gd name="T57" fmla="*/ 127000 h 228600"/>
              <a:gd name="T58" fmla="*/ 5149699 w 5294630"/>
              <a:gd name="T59" fmla="*/ 101600 h 228600"/>
              <a:gd name="T60" fmla="*/ 5217425 w 5294630"/>
              <a:gd name="T61" fmla="*/ 101600 h 228600"/>
              <a:gd name="T62" fmla="*/ 5285150 w 5294630"/>
              <a:gd name="T63" fmla="*/ 127000 h 228600"/>
              <a:gd name="T64" fmla="*/ 5285150 w 5294630"/>
              <a:gd name="T65" fmla="*/ 101600 h 228600"/>
              <a:gd name="T66" fmla="*/ 76190 w 5294630"/>
              <a:gd name="T67" fmla="*/ 76200 h 228600"/>
              <a:gd name="T68" fmla="*/ 135450 w 5294630"/>
              <a:gd name="T69" fmla="*/ 88900 h 228600"/>
              <a:gd name="T70" fmla="*/ 5166631 w 5294630"/>
              <a:gd name="T71" fmla="*/ 76200 h 228600"/>
              <a:gd name="T72" fmla="*/ 135450 w 5294630"/>
              <a:gd name="T73" fmla="*/ 88900 h 228600"/>
              <a:gd name="T74" fmla="*/ 5166631 w 5294630"/>
              <a:gd name="T75" fmla="*/ 76200 h 228600"/>
              <a:gd name="T76" fmla="*/ 5217425 w 5294630"/>
              <a:gd name="T77" fmla="*/ 76200 h 228600"/>
              <a:gd name="T78" fmla="*/ 5276683 w 5294630"/>
              <a:gd name="T79" fmla="*/ 88900 h 22860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294630" h="228600">
                <a:moveTo>
                  <a:pt x="76200" y="0"/>
                </a:moveTo>
                <a:lnTo>
                  <a:pt x="0" y="114300"/>
                </a:lnTo>
                <a:lnTo>
                  <a:pt x="76200" y="228600"/>
                </a:lnTo>
                <a:lnTo>
                  <a:pt x="127000" y="152400"/>
                </a:lnTo>
                <a:lnTo>
                  <a:pt x="76200" y="152400"/>
                </a:lnTo>
                <a:lnTo>
                  <a:pt x="76200" y="139700"/>
                </a:lnTo>
                <a:lnTo>
                  <a:pt x="135466" y="139700"/>
                </a:lnTo>
                <a:lnTo>
                  <a:pt x="143933" y="127000"/>
                </a:lnTo>
                <a:lnTo>
                  <a:pt x="76200" y="127000"/>
                </a:lnTo>
                <a:lnTo>
                  <a:pt x="76200" y="101600"/>
                </a:lnTo>
                <a:lnTo>
                  <a:pt x="143933" y="101600"/>
                </a:lnTo>
                <a:lnTo>
                  <a:pt x="135466" y="88900"/>
                </a:lnTo>
                <a:lnTo>
                  <a:pt x="76200" y="88900"/>
                </a:lnTo>
                <a:lnTo>
                  <a:pt x="76200" y="76200"/>
                </a:lnTo>
                <a:lnTo>
                  <a:pt x="127000" y="76200"/>
                </a:lnTo>
                <a:lnTo>
                  <a:pt x="76200" y="0"/>
                </a:lnTo>
                <a:close/>
              </a:path>
              <a:path w="5294630" h="228600">
                <a:moveTo>
                  <a:pt x="5218049" y="0"/>
                </a:moveTo>
                <a:lnTo>
                  <a:pt x="5141849" y="114300"/>
                </a:lnTo>
                <a:lnTo>
                  <a:pt x="5218049" y="228600"/>
                </a:lnTo>
                <a:lnTo>
                  <a:pt x="5268849" y="152400"/>
                </a:lnTo>
                <a:lnTo>
                  <a:pt x="5218049" y="152400"/>
                </a:lnTo>
                <a:lnTo>
                  <a:pt x="5218049" y="139700"/>
                </a:lnTo>
                <a:lnTo>
                  <a:pt x="5277315" y="139700"/>
                </a:lnTo>
                <a:lnTo>
                  <a:pt x="5285782" y="127000"/>
                </a:lnTo>
                <a:lnTo>
                  <a:pt x="5218049" y="127000"/>
                </a:lnTo>
                <a:lnTo>
                  <a:pt x="5218049" y="101600"/>
                </a:lnTo>
                <a:lnTo>
                  <a:pt x="5285782" y="101600"/>
                </a:lnTo>
                <a:lnTo>
                  <a:pt x="5277315" y="88900"/>
                </a:lnTo>
                <a:lnTo>
                  <a:pt x="5218049" y="88900"/>
                </a:lnTo>
                <a:lnTo>
                  <a:pt x="5218049" y="76200"/>
                </a:lnTo>
                <a:lnTo>
                  <a:pt x="5268849" y="76200"/>
                </a:lnTo>
                <a:lnTo>
                  <a:pt x="5218049" y="0"/>
                </a:lnTo>
                <a:close/>
              </a:path>
              <a:path w="5294630" h="228600">
                <a:moveTo>
                  <a:pt x="135466" y="139700"/>
                </a:moveTo>
                <a:lnTo>
                  <a:pt x="76200" y="139700"/>
                </a:lnTo>
                <a:lnTo>
                  <a:pt x="76200" y="152400"/>
                </a:lnTo>
                <a:lnTo>
                  <a:pt x="127000" y="152400"/>
                </a:lnTo>
                <a:lnTo>
                  <a:pt x="135466" y="139700"/>
                </a:lnTo>
                <a:close/>
              </a:path>
              <a:path w="5294630" h="228600">
                <a:moveTo>
                  <a:pt x="5158782" y="139700"/>
                </a:moveTo>
                <a:lnTo>
                  <a:pt x="135466" y="139700"/>
                </a:lnTo>
                <a:lnTo>
                  <a:pt x="127000" y="152400"/>
                </a:lnTo>
                <a:lnTo>
                  <a:pt x="5167249" y="152400"/>
                </a:lnTo>
                <a:lnTo>
                  <a:pt x="5158782" y="139700"/>
                </a:lnTo>
                <a:close/>
              </a:path>
              <a:path w="5294630" h="228600">
                <a:moveTo>
                  <a:pt x="5277315" y="139700"/>
                </a:moveTo>
                <a:lnTo>
                  <a:pt x="5218049" y="139700"/>
                </a:lnTo>
                <a:lnTo>
                  <a:pt x="5218049" y="152400"/>
                </a:lnTo>
                <a:lnTo>
                  <a:pt x="5268849" y="152400"/>
                </a:lnTo>
                <a:lnTo>
                  <a:pt x="5277315" y="139700"/>
                </a:lnTo>
                <a:close/>
              </a:path>
              <a:path w="5294630" h="228600">
                <a:moveTo>
                  <a:pt x="143933" y="101600"/>
                </a:moveTo>
                <a:lnTo>
                  <a:pt x="76200" y="101600"/>
                </a:lnTo>
                <a:lnTo>
                  <a:pt x="76200" y="127000"/>
                </a:lnTo>
                <a:lnTo>
                  <a:pt x="143933" y="127000"/>
                </a:lnTo>
                <a:lnTo>
                  <a:pt x="152400" y="114300"/>
                </a:lnTo>
                <a:lnTo>
                  <a:pt x="143933" y="101600"/>
                </a:lnTo>
                <a:close/>
              </a:path>
              <a:path w="5294630" h="228600">
                <a:moveTo>
                  <a:pt x="5150315" y="101600"/>
                </a:moveTo>
                <a:lnTo>
                  <a:pt x="143933" y="101600"/>
                </a:lnTo>
                <a:lnTo>
                  <a:pt x="152400" y="114300"/>
                </a:lnTo>
                <a:lnTo>
                  <a:pt x="143933" y="127000"/>
                </a:lnTo>
                <a:lnTo>
                  <a:pt x="5150315" y="127000"/>
                </a:lnTo>
                <a:lnTo>
                  <a:pt x="5141849" y="114300"/>
                </a:lnTo>
                <a:lnTo>
                  <a:pt x="5150315" y="101600"/>
                </a:lnTo>
                <a:close/>
              </a:path>
              <a:path w="5294630" h="228600">
                <a:moveTo>
                  <a:pt x="5285782" y="101600"/>
                </a:moveTo>
                <a:lnTo>
                  <a:pt x="5218049" y="101600"/>
                </a:lnTo>
                <a:lnTo>
                  <a:pt x="5218049" y="127000"/>
                </a:lnTo>
                <a:lnTo>
                  <a:pt x="5285782" y="127000"/>
                </a:lnTo>
                <a:lnTo>
                  <a:pt x="5294249" y="114300"/>
                </a:lnTo>
                <a:lnTo>
                  <a:pt x="5285782" y="101600"/>
                </a:lnTo>
                <a:close/>
              </a:path>
              <a:path w="5294630" h="228600">
                <a:moveTo>
                  <a:pt x="127000" y="76200"/>
                </a:moveTo>
                <a:lnTo>
                  <a:pt x="76200" y="76200"/>
                </a:lnTo>
                <a:lnTo>
                  <a:pt x="76200" y="88900"/>
                </a:lnTo>
                <a:lnTo>
                  <a:pt x="135466" y="88900"/>
                </a:lnTo>
                <a:lnTo>
                  <a:pt x="127000" y="76200"/>
                </a:lnTo>
                <a:close/>
              </a:path>
              <a:path w="5294630" h="228600">
                <a:moveTo>
                  <a:pt x="5167249" y="76200"/>
                </a:moveTo>
                <a:lnTo>
                  <a:pt x="127000" y="76200"/>
                </a:lnTo>
                <a:lnTo>
                  <a:pt x="135466" y="88900"/>
                </a:lnTo>
                <a:lnTo>
                  <a:pt x="5158782" y="88900"/>
                </a:lnTo>
                <a:lnTo>
                  <a:pt x="5167249" y="76200"/>
                </a:lnTo>
                <a:close/>
              </a:path>
              <a:path w="5294630" h="228600">
                <a:moveTo>
                  <a:pt x="5268849" y="76200"/>
                </a:moveTo>
                <a:lnTo>
                  <a:pt x="5218049" y="76200"/>
                </a:lnTo>
                <a:lnTo>
                  <a:pt x="5218049" y="88900"/>
                </a:lnTo>
                <a:lnTo>
                  <a:pt x="5277315" y="88900"/>
                </a:lnTo>
                <a:lnTo>
                  <a:pt x="5268849" y="762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802533" y="6470134"/>
            <a:ext cx="327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567160"/>
            <a:ext cx="9129866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dirty="0" smtClean="0">
                <a:latin typeface="Arial"/>
                <a:cs typeface="Arial"/>
              </a:rPr>
              <a:t>ПЕРСПЕКТИВЫ СКРИНИНГА И ЛЕЧЕНИЯ РАКА КОЛОН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2713" y="980094"/>
            <a:ext cx="9115732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b="1" dirty="0" smtClean="0">
                <a:latin typeface="Arial"/>
                <a:cs typeface="Arial"/>
              </a:rPr>
              <a:t>Часть 4. АНТИСЕПТИЧЕСКИЙ </a:t>
            </a:r>
            <a:r>
              <a:rPr lang="ru-RU" b="1" spc="-20" dirty="0">
                <a:latin typeface="Arial"/>
                <a:cs typeface="Arial"/>
              </a:rPr>
              <a:t>МЕТОД 1-МОМЕНТНОЙ РЕЗЕКЦИИ </a:t>
            </a:r>
            <a:r>
              <a:rPr lang="ru-RU" b="1" spc="-20" dirty="0" smtClean="0">
                <a:latin typeface="Arial"/>
                <a:cs typeface="Arial"/>
              </a:rPr>
              <a:t>КОЛОН</a:t>
            </a:r>
            <a:endParaRPr lang="ru-RU" b="1" spc="-20" dirty="0">
              <a:latin typeface="Arial"/>
              <a:cs typeface="Arial"/>
            </a:endParaRPr>
          </a:p>
        </p:txBody>
      </p:sp>
      <p:sp>
        <p:nvSpPr>
          <p:cNvPr id="15" name="TextBox 1">
            <a:hlinkClick r:id="rId4" action="ppaction://hlinksldjump"/>
          </p:cNvPr>
          <p:cNvSpPr txBox="1"/>
          <p:nvPr/>
        </p:nvSpPr>
        <p:spPr>
          <a:xfrm>
            <a:off x="659631" y="3197636"/>
            <a:ext cx="6136953" cy="26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6" name="TextBox 18">
            <a:hlinkClick r:id="rId5" action="ppaction://hlinksldjump"/>
          </p:cNvPr>
          <p:cNvSpPr txBox="1"/>
          <p:nvPr/>
        </p:nvSpPr>
        <p:spPr>
          <a:xfrm>
            <a:off x="659632" y="3459040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7" name="TextBox 19">
            <a:hlinkClick r:id="rId6" action="ppaction://hlinksldjump"/>
          </p:cNvPr>
          <p:cNvSpPr txBox="1"/>
          <p:nvPr/>
        </p:nvSpPr>
        <p:spPr>
          <a:xfrm>
            <a:off x="659632" y="3708891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8" name="TextBox 20">
            <a:hlinkClick r:id="rId7" action="ppaction://hlinksldjump"/>
          </p:cNvPr>
          <p:cNvSpPr txBox="1"/>
          <p:nvPr/>
        </p:nvSpPr>
        <p:spPr>
          <a:xfrm>
            <a:off x="659632" y="3962933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9" name="TextBox 21">
            <a:hlinkClick r:id="rId8" action="ppaction://hlinksldjump"/>
          </p:cNvPr>
          <p:cNvSpPr txBox="1"/>
          <p:nvPr/>
        </p:nvSpPr>
        <p:spPr>
          <a:xfrm>
            <a:off x="659632" y="4188237"/>
            <a:ext cx="6629400" cy="2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0" name="TextBox 22">
            <a:hlinkClick r:id="rId9" action="ppaction://hlinksldjump"/>
          </p:cNvPr>
          <p:cNvSpPr txBox="1"/>
          <p:nvPr/>
        </p:nvSpPr>
        <p:spPr>
          <a:xfrm>
            <a:off x="659632" y="4505637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1" name="TextBox 23">
            <a:hlinkClick r:id="rId10" action="ppaction://hlinksldjump"/>
          </p:cNvPr>
          <p:cNvSpPr txBox="1"/>
          <p:nvPr/>
        </p:nvSpPr>
        <p:spPr>
          <a:xfrm>
            <a:off x="693751" y="4721637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2" name="TextBox 24">
            <a:hlinkClick r:id="rId11" action="ppaction://hlinksldjump"/>
          </p:cNvPr>
          <p:cNvSpPr txBox="1"/>
          <p:nvPr/>
        </p:nvSpPr>
        <p:spPr>
          <a:xfrm>
            <a:off x="659632" y="5026437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3" name="TextBox 25">
            <a:hlinkClick r:id="rId12" action="ppaction://hlinksldjump"/>
          </p:cNvPr>
          <p:cNvSpPr txBox="1"/>
          <p:nvPr/>
        </p:nvSpPr>
        <p:spPr>
          <a:xfrm>
            <a:off x="702850" y="5274192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4" name="TextBox 26">
            <a:hlinkClick r:id="rId13" action="ppaction://hlinksldjump"/>
          </p:cNvPr>
          <p:cNvSpPr txBox="1"/>
          <p:nvPr/>
        </p:nvSpPr>
        <p:spPr>
          <a:xfrm>
            <a:off x="659632" y="5490192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5" name="TextBox 27">
            <a:hlinkClick r:id="rId14" action="ppaction://hlinksldjump"/>
          </p:cNvPr>
          <p:cNvSpPr txBox="1"/>
          <p:nvPr/>
        </p:nvSpPr>
        <p:spPr>
          <a:xfrm>
            <a:off x="721047" y="5801037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6" name="TextBox 28">
            <a:hlinkClick r:id="rId15" action="ppaction://hlinksldjump"/>
          </p:cNvPr>
          <p:cNvSpPr txBox="1"/>
          <p:nvPr/>
        </p:nvSpPr>
        <p:spPr>
          <a:xfrm>
            <a:off x="735832" y="6031822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7" name="TextBox 29">
            <a:hlinkClick r:id="rId16" action="ppaction://hlinksldjump"/>
          </p:cNvPr>
          <p:cNvSpPr txBox="1"/>
          <p:nvPr/>
        </p:nvSpPr>
        <p:spPr>
          <a:xfrm>
            <a:off x="693751" y="6286038"/>
            <a:ext cx="6629400" cy="21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92" y="2803184"/>
            <a:ext cx="8414119" cy="367224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13701" y="757666"/>
            <a:ext cx="8366411" cy="1982594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lang="ru-RU" sz="1800" b="1" spc="-5" dirty="0" smtClean="0">
                <a:latin typeface="Arial"/>
                <a:cs typeface="Arial"/>
              </a:rPr>
              <a:t>10.</a:t>
            </a:r>
            <a:r>
              <a:rPr sz="1800" b="1" spc="-5" dirty="0" smtClean="0">
                <a:latin typeface="Arial"/>
                <a:cs typeface="Arial"/>
              </a:rPr>
              <a:t> </a:t>
            </a:r>
            <a:r>
              <a:rPr lang="ru-RU" b="1" spc="-15" dirty="0">
                <a:latin typeface="Arial"/>
                <a:cs typeface="Arial"/>
              </a:rPr>
              <a:t>А</a:t>
            </a:r>
            <a:r>
              <a:rPr lang="ru-RU" sz="1800" b="1" spc="-15" dirty="0" smtClean="0">
                <a:latin typeface="Arial"/>
                <a:cs typeface="Arial"/>
              </a:rPr>
              <a:t>лгоритм </a:t>
            </a:r>
            <a:r>
              <a:rPr lang="ru-RU" b="1" spc="-15" dirty="0" smtClean="0">
                <a:latin typeface="Arial"/>
                <a:cs typeface="Arial"/>
              </a:rPr>
              <a:t>новой 1-моментной </a:t>
            </a:r>
            <a:r>
              <a:rPr lang="ru-RU" sz="1800" b="1" spc="-10" dirty="0" smtClean="0">
                <a:latin typeface="Arial"/>
                <a:cs typeface="Arial"/>
              </a:rPr>
              <a:t>резекции колон</a:t>
            </a:r>
            <a:endParaRPr sz="1800" dirty="0" smtClean="0">
              <a:latin typeface="Arial"/>
              <a:cs typeface="Arial"/>
            </a:endParaRPr>
          </a:p>
          <a:p>
            <a:pPr marL="20955">
              <a:lnSpc>
                <a:spcPts val="1889"/>
              </a:lnSpc>
              <a:spcBef>
                <a:spcPts val="815"/>
              </a:spcBef>
            </a:pPr>
            <a:r>
              <a:rPr lang="ru-RU" sz="1600" spc="-10" dirty="0" smtClean="0">
                <a:latin typeface="Arial"/>
                <a:cs typeface="Arial"/>
              </a:rPr>
              <a:t>Новая резекция последовательно </a:t>
            </a:r>
            <a:r>
              <a:rPr sz="1600" spc="-10" dirty="0" smtClean="0">
                <a:latin typeface="Arial"/>
                <a:cs typeface="Arial"/>
              </a:rPr>
              <a:t>включа</a:t>
            </a:r>
            <a:r>
              <a:rPr lang="ru-RU" sz="1600" spc="-10" dirty="0" smtClean="0">
                <a:latin typeface="Arial"/>
                <a:cs typeface="Arial"/>
              </a:rPr>
              <a:t>е</a:t>
            </a:r>
            <a:r>
              <a:rPr sz="1600" spc="-10" dirty="0" smtClean="0">
                <a:latin typeface="Arial"/>
                <a:cs typeface="Arial"/>
              </a:rPr>
              <a:t>т:</a:t>
            </a:r>
            <a:endParaRPr sz="1600" dirty="0" smtClean="0">
              <a:latin typeface="Arial"/>
              <a:cs typeface="Arial"/>
            </a:endParaRPr>
          </a:p>
          <a:p>
            <a:pPr marL="238125" indent="-225425">
              <a:lnSpc>
                <a:spcPts val="1889"/>
              </a:lnSpc>
              <a:buAutoNum type="arabicPeriod"/>
              <a:tabLst>
                <a:tab pos="238760" algn="l"/>
              </a:tabLst>
            </a:pPr>
            <a:r>
              <a:rPr lang="ru-RU" sz="1600" spc="-20" dirty="0" smtClean="0">
                <a:latin typeface="Arial"/>
                <a:cs typeface="Arial"/>
              </a:rPr>
              <a:t>Собственно резекцию колон </a:t>
            </a:r>
            <a:r>
              <a:rPr lang="en-US" sz="1600" spc="-20" dirty="0">
                <a:solidFill>
                  <a:srgbClr val="0070C0"/>
                </a:solidFill>
                <a:latin typeface="Arial"/>
                <a:cs typeface="Arial"/>
              </a:rPr>
              <a:t>[29] </a:t>
            </a:r>
            <a:r>
              <a:rPr lang="ru-RU" sz="1600" spc="-20" dirty="0">
                <a:latin typeface="Arial"/>
                <a:cs typeface="Arial"/>
              </a:rPr>
              <a:t>по </a:t>
            </a:r>
            <a:r>
              <a:rPr lang="ru-RU" sz="1600" spc="-20" dirty="0" smtClean="0">
                <a:latin typeface="Arial"/>
                <a:cs typeface="Arial"/>
              </a:rPr>
              <a:t>одному из 5-и </a:t>
            </a:r>
            <a:r>
              <a:rPr lang="ru-RU" sz="1600" spc="-5" dirty="0">
                <a:latin typeface="Arial"/>
                <a:cs typeface="Arial"/>
              </a:rPr>
              <a:t>классических </a:t>
            </a:r>
            <a:r>
              <a:rPr lang="ru-RU" sz="1600" spc="-5" dirty="0" smtClean="0">
                <a:latin typeface="Arial"/>
                <a:cs typeface="Arial"/>
              </a:rPr>
              <a:t>вариантов </a:t>
            </a:r>
            <a:r>
              <a:rPr lang="en-US" sz="1600" spc="-5" dirty="0" smtClean="0">
                <a:solidFill>
                  <a:srgbClr val="0070C0"/>
                </a:solidFill>
                <a:latin typeface="Arial"/>
                <a:cs typeface="Arial"/>
              </a:rPr>
              <a:t>[30]</a:t>
            </a:r>
            <a:r>
              <a:rPr sz="1600" spc="-1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AutoNum type="arabicPeriod"/>
              <a:tabLst>
                <a:tab pos="238760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Техническое с</a:t>
            </a:r>
            <a:r>
              <a:rPr sz="1600" spc="-10" dirty="0" smtClean="0">
                <a:latin typeface="Arial"/>
                <a:cs typeface="Arial"/>
              </a:rPr>
              <a:t>оединение </a:t>
            </a:r>
            <a:r>
              <a:rPr lang="ru-RU" sz="1600" spc="-10" dirty="0" smtClean="0">
                <a:latin typeface="Arial"/>
                <a:cs typeface="Arial"/>
              </a:rPr>
              <a:t>концов </a:t>
            </a:r>
            <a:r>
              <a:rPr lang="ru-RU" sz="1600" spc="-15" dirty="0" err="1" smtClean="0">
                <a:latin typeface="Arial"/>
                <a:cs typeface="Arial"/>
              </a:rPr>
              <a:t>резецирова</a:t>
            </a:r>
            <a:r>
              <a:rPr sz="1600" spc="-15" dirty="0" err="1" smtClean="0">
                <a:latin typeface="Arial"/>
                <a:cs typeface="Arial"/>
              </a:rPr>
              <a:t>нн</a:t>
            </a:r>
            <a:r>
              <a:rPr lang="ru-RU" sz="1600" spc="-15" dirty="0" smtClean="0">
                <a:latin typeface="Arial"/>
                <a:cs typeface="Arial"/>
              </a:rPr>
              <a:t>ой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кишки с помощью коннектора.</a:t>
            </a:r>
            <a:endParaRPr sz="16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AutoNum type="arabicPeriod"/>
              <a:tabLst>
                <a:tab pos="238760" algn="l"/>
              </a:tabLst>
            </a:pPr>
            <a:r>
              <a:rPr sz="1600" spc="-5" dirty="0" smtClean="0">
                <a:latin typeface="Arial"/>
                <a:cs typeface="Arial"/>
              </a:rPr>
              <a:t>Интубацию</a:t>
            </a:r>
            <a:r>
              <a:rPr lang="ru-RU" sz="1600" spc="-5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лаваж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технически </a:t>
            </a:r>
            <a:r>
              <a:rPr lang="ru-RU" sz="1600" spc="-15" dirty="0" smtClean="0">
                <a:latin typeface="Arial"/>
                <a:cs typeface="Arial"/>
              </a:rPr>
              <a:t>соедин</a:t>
            </a:r>
            <a:r>
              <a:rPr sz="1600" spc="-15" dirty="0" err="1" smtClean="0">
                <a:latin typeface="Arial"/>
                <a:cs typeface="Arial"/>
              </a:rPr>
              <a:t>енн</a:t>
            </a:r>
            <a:r>
              <a:rPr lang="ru-RU" sz="1600" spc="-15" dirty="0" smtClean="0">
                <a:latin typeface="Arial"/>
                <a:cs typeface="Arial"/>
              </a:rPr>
              <a:t>ой</a:t>
            </a:r>
            <a:r>
              <a:rPr sz="1600" spc="14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колон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buAutoNum type="arabicPeriod"/>
              <a:tabLst>
                <a:tab pos="238760" algn="l"/>
              </a:tabLst>
            </a:pPr>
            <a:r>
              <a:rPr lang="ru-RU" sz="1600" dirty="0" smtClean="0">
                <a:latin typeface="Arial"/>
                <a:cs typeface="Arial"/>
              </a:rPr>
              <a:t>Удаление коннектора и ручное н</a:t>
            </a:r>
            <a:r>
              <a:rPr sz="1600" spc="-5" dirty="0" err="1" smtClean="0">
                <a:latin typeface="Arial"/>
                <a:cs typeface="Arial"/>
              </a:rPr>
              <a:t>аложение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 smtClean="0">
                <a:latin typeface="Arial"/>
                <a:cs typeface="Arial"/>
              </a:rPr>
              <a:t>анастомоза</a:t>
            </a:r>
            <a:r>
              <a:rPr lang="ru-RU" sz="1600" spc="-10" dirty="0" smtClean="0">
                <a:latin typeface="Arial"/>
                <a:cs typeface="Arial"/>
              </a:rPr>
              <a:t> в обход введенных элементов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lang="ru-RU" sz="1600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38760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По п. 4: Наложение механического шва потребует экстубации и повторной интубации.     </a:t>
            </a:r>
            <a:endParaRPr sz="1600" spc="-5" dirty="0" smtClean="0">
              <a:latin typeface="Arial"/>
              <a:cs typeface="Arial"/>
            </a:endParaRPr>
          </a:p>
        </p:txBody>
      </p:sp>
      <p:sp>
        <p:nvSpPr>
          <p:cNvPr id="15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25928" y="6502996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10</a:t>
            </a:r>
            <a:endParaRPr dirty="0"/>
          </a:p>
        </p:txBody>
      </p:sp>
      <p:sp>
        <p:nvSpPr>
          <p:cNvPr id="10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9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2326" y="3051947"/>
            <a:ext cx="1144587" cy="1551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57500" y="3046348"/>
            <a:ext cx="1154430" cy="1559941"/>
          </a:xfrm>
          <a:custGeom>
            <a:avLst/>
            <a:gdLst/>
            <a:ahLst/>
            <a:cxnLst/>
            <a:rect l="l" t="t" r="r" b="b"/>
            <a:pathLst>
              <a:path w="1154429" h="1730375">
                <a:moveTo>
                  <a:pt x="0" y="1730375"/>
                </a:moveTo>
                <a:lnTo>
                  <a:pt x="1154112" y="1730375"/>
                </a:lnTo>
                <a:lnTo>
                  <a:pt x="1154112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862326" y="3566297"/>
            <a:ext cx="1144587" cy="1551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857500" y="3560698"/>
            <a:ext cx="1154430" cy="1559941"/>
          </a:xfrm>
          <a:custGeom>
            <a:avLst/>
            <a:gdLst/>
            <a:ahLst/>
            <a:cxnLst/>
            <a:rect l="l" t="t" r="r" b="b"/>
            <a:pathLst>
              <a:path w="1154429" h="1730375">
                <a:moveTo>
                  <a:pt x="0" y="1730375"/>
                </a:moveTo>
                <a:lnTo>
                  <a:pt x="1154112" y="1730375"/>
                </a:lnTo>
                <a:lnTo>
                  <a:pt x="1154112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46301" y="3048772"/>
            <a:ext cx="1143000" cy="1551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641475" y="3043173"/>
            <a:ext cx="1152525" cy="1559941"/>
          </a:xfrm>
          <a:custGeom>
            <a:avLst/>
            <a:gdLst/>
            <a:ahLst/>
            <a:cxnLst/>
            <a:rect l="l" t="t" r="r" b="b"/>
            <a:pathLst>
              <a:path w="1152525" h="1730375">
                <a:moveTo>
                  <a:pt x="0" y="1730375"/>
                </a:moveTo>
                <a:lnTo>
                  <a:pt x="1152525" y="1730375"/>
                </a:lnTo>
                <a:lnTo>
                  <a:pt x="1152525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92112" y="3058297"/>
            <a:ext cx="1173162" cy="1551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7350" y="3052698"/>
            <a:ext cx="1183005" cy="1559941"/>
          </a:xfrm>
          <a:custGeom>
            <a:avLst/>
            <a:gdLst/>
            <a:ahLst/>
            <a:cxnLst/>
            <a:rect l="l" t="t" r="r" b="b"/>
            <a:pathLst>
              <a:path w="1183005" h="1730375">
                <a:moveTo>
                  <a:pt x="0" y="1730375"/>
                </a:moveTo>
                <a:lnTo>
                  <a:pt x="1182687" y="1730375"/>
                </a:lnTo>
                <a:lnTo>
                  <a:pt x="1182687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6875" y="3512322"/>
            <a:ext cx="1173162" cy="15513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92112" y="3506723"/>
            <a:ext cx="1183005" cy="1559941"/>
          </a:xfrm>
          <a:custGeom>
            <a:avLst/>
            <a:gdLst/>
            <a:ahLst/>
            <a:cxnLst/>
            <a:rect l="l" t="t" r="r" b="b"/>
            <a:pathLst>
              <a:path w="1183005" h="1730375">
                <a:moveTo>
                  <a:pt x="0" y="1730375"/>
                </a:moveTo>
                <a:lnTo>
                  <a:pt x="1182687" y="1730375"/>
                </a:lnTo>
                <a:lnTo>
                  <a:pt x="1182687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569200" y="1295400"/>
            <a:ext cx="1211262" cy="16736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564501" y="1295400"/>
            <a:ext cx="1221105" cy="1673605"/>
          </a:xfrm>
          <a:custGeom>
            <a:avLst/>
            <a:gdLst/>
            <a:ahLst/>
            <a:cxnLst/>
            <a:rect l="l" t="t" r="r" b="b"/>
            <a:pathLst>
              <a:path w="1221104" h="1694180">
                <a:moveTo>
                  <a:pt x="0" y="1693926"/>
                </a:moveTo>
                <a:lnTo>
                  <a:pt x="1220787" y="1693926"/>
                </a:lnTo>
                <a:lnTo>
                  <a:pt x="1220787" y="0"/>
                </a:lnTo>
                <a:lnTo>
                  <a:pt x="0" y="0"/>
                </a:lnTo>
                <a:lnTo>
                  <a:pt x="0" y="16939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03225" y="4087061"/>
            <a:ext cx="1169987" cy="15513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98462" y="4081398"/>
            <a:ext cx="1179830" cy="1559941"/>
          </a:xfrm>
          <a:custGeom>
            <a:avLst/>
            <a:gdLst/>
            <a:ahLst/>
            <a:cxnLst/>
            <a:rect l="l" t="t" r="r" b="b"/>
            <a:pathLst>
              <a:path w="1179830" h="1730375">
                <a:moveTo>
                  <a:pt x="0" y="1730375"/>
                </a:moveTo>
                <a:lnTo>
                  <a:pt x="1179512" y="1730375"/>
                </a:lnTo>
                <a:lnTo>
                  <a:pt x="1179512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41475" y="3559947"/>
            <a:ext cx="1147762" cy="15513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636776" y="3554348"/>
            <a:ext cx="1157605" cy="1559941"/>
          </a:xfrm>
          <a:custGeom>
            <a:avLst/>
            <a:gdLst/>
            <a:ahLst/>
            <a:cxnLst/>
            <a:rect l="l" t="t" r="r" b="b"/>
            <a:pathLst>
              <a:path w="1157605" h="1730375">
                <a:moveTo>
                  <a:pt x="0" y="1730375"/>
                </a:moveTo>
                <a:lnTo>
                  <a:pt x="1157287" y="1730375"/>
                </a:lnTo>
                <a:lnTo>
                  <a:pt x="1157287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647825" y="4104524"/>
            <a:ext cx="1144587" cy="1551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643126" y="4098860"/>
            <a:ext cx="1154430" cy="1559941"/>
          </a:xfrm>
          <a:custGeom>
            <a:avLst/>
            <a:gdLst/>
            <a:ahLst/>
            <a:cxnLst/>
            <a:rect l="l" t="t" r="r" b="b"/>
            <a:pathLst>
              <a:path w="1154430" h="1730375">
                <a:moveTo>
                  <a:pt x="0" y="1730375"/>
                </a:moveTo>
                <a:lnTo>
                  <a:pt x="1154112" y="1730375"/>
                </a:lnTo>
                <a:lnTo>
                  <a:pt x="1154112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844800" y="4101349"/>
            <a:ext cx="1165225" cy="1551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840101" y="4095685"/>
            <a:ext cx="1174750" cy="1559941"/>
          </a:xfrm>
          <a:custGeom>
            <a:avLst/>
            <a:gdLst/>
            <a:ahLst/>
            <a:cxnLst/>
            <a:rect l="l" t="t" r="r" b="b"/>
            <a:pathLst>
              <a:path w="1174750" h="1730375">
                <a:moveTo>
                  <a:pt x="0" y="1730375"/>
                </a:moveTo>
                <a:lnTo>
                  <a:pt x="1174750" y="1730375"/>
                </a:lnTo>
                <a:lnTo>
                  <a:pt x="1174750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20686" y="4750053"/>
            <a:ext cx="1149669" cy="14721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647825" y="4703655"/>
            <a:ext cx="1152588" cy="15156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740702" y="4849550"/>
            <a:ext cx="14604" cy="1687830"/>
          </a:xfrm>
          <a:custGeom>
            <a:avLst/>
            <a:gdLst/>
            <a:ahLst/>
            <a:cxnLst/>
            <a:rect l="l" t="t" r="r" b="b"/>
            <a:pathLst>
              <a:path w="14604" h="1687829">
                <a:moveTo>
                  <a:pt x="0" y="1687720"/>
                </a:moveTo>
                <a:lnTo>
                  <a:pt x="14157" y="1687720"/>
                </a:lnTo>
                <a:lnTo>
                  <a:pt x="14157" y="0"/>
                </a:lnTo>
                <a:lnTo>
                  <a:pt x="0" y="0"/>
                </a:lnTo>
                <a:lnTo>
                  <a:pt x="0" y="1687720"/>
                </a:lnTo>
                <a:close/>
              </a:path>
            </a:pathLst>
          </a:custGeom>
          <a:solidFill>
            <a:srgbClr val="716F6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7564028" y="4849550"/>
            <a:ext cx="57150" cy="1687830"/>
          </a:xfrm>
          <a:custGeom>
            <a:avLst/>
            <a:gdLst/>
            <a:ahLst/>
            <a:cxnLst/>
            <a:rect l="l" t="t" r="r" b="b"/>
            <a:pathLst>
              <a:path w="57150" h="1687829">
                <a:moveTo>
                  <a:pt x="0" y="1687720"/>
                </a:moveTo>
                <a:lnTo>
                  <a:pt x="56704" y="1687720"/>
                </a:lnTo>
                <a:lnTo>
                  <a:pt x="56704" y="0"/>
                </a:lnTo>
                <a:lnTo>
                  <a:pt x="0" y="0"/>
                </a:lnTo>
                <a:lnTo>
                  <a:pt x="0" y="1687720"/>
                </a:lnTo>
                <a:close/>
              </a:path>
            </a:pathLst>
          </a:custGeom>
          <a:solidFill>
            <a:srgbClr val="716F6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7564028" y="4800600"/>
            <a:ext cx="1191260" cy="1687830"/>
          </a:xfrm>
          <a:custGeom>
            <a:avLst/>
            <a:gdLst/>
            <a:ahLst/>
            <a:cxnLst/>
            <a:rect l="l" t="t" r="r" b="b"/>
            <a:pathLst>
              <a:path w="1191259" h="1687829">
                <a:moveTo>
                  <a:pt x="0" y="1687721"/>
                </a:moveTo>
                <a:lnTo>
                  <a:pt x="1190831" y="1687721"/>
                </a:lnTo>
                <a:lnTo>
                  <a:pt x="1190831" y="0"/>
                </a:lnTo>
                <a:lnTo>
                  <a:pt x="0" y="0"/>
                </a:lnTo>
                <a:lnTo>
                  <a:pt x="0" y="1687721"/>
                </a:lnTo>
                <a:close/>
              </a:path>
            </a:pathLst>
          </a:custGeom>
          <a:ln w="3175">
            <a:solidFill>
              <a:srgbClr val="24211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620733" y="4800600"/>
            <a:ext cx="1120140" cy="1686327"/>
          </a:xfrm>
          <a:custGeom>
            <a:avLst/>
            <a:gdLst/>
            <a:ahLst/>
            <a:cxnLst/>
            <a:rect l="l" t="t" r="r" b="b"/>
            <a:pathLst>
              <a:path w="1120140" h="1659890">
                <a:moveTo>
                  <a:pt x="0" y="1659322"/>
                </a:moveTo>
                <a:lnTo>
                  <a:pt x="1119968" y="1659322"/>
                </a:lnTo>
                <a:lnTo>
                  <a:pt x="1119968" y="0"/>
                </a:lnTo>
                <a:lnTo>
                  <a:pt x="0" y="0"/>
                </a:lnTo>
                <a:lnTo>
                  <a:pt x="0" y="1659322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627280" y="4957375"/>
            <a:ext cx="14604" cy="1472565"/>
          </a:xfrm>
          <a:custGeom>
            <a:avLst/>
            <a:gdLst/>
            <a:ahLst/>
            <a:cxnLst/>
            <a:rect l="l" t="t" r="r" b="b"/>
            <a:pathLst>
              <a:path w="14604" h="1472564">
                <a:moveTo>
                  <a:pt x="0" y="1472094"/>
                </a:moveTo>
                <a:lnTo>
                  <a:pt x="14149" y="1472094"/>
                </a:lnTo>
                <a:lnTo>
                  <a:pt x="14149" y="0"/>
                </a:lnTo>
                <a:lnTo>
                  <a:pt x="0" y="0"/>
                </a:lnTo>
                <a:lnTo>
                  <a:pt x="0" y="1472094"/>
                </a:lnTo>
                <a:close/>
              </a:path>
            </a:pathLst>
          </a:custGeom>
          <a:solidFill>
            <a:srgbClr val="716F6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7720000" y="4957375"/>
            <a:ext cx="14604" cy="1472565"/>
          </a:xfrm>
          <a:custGeom>
            <a:avLst/>
            <a:gdLst/>
            <a:ahLst/>
            <a:cxnLst/>
            <a:rect l="l" t="t" r="r" b="b"/>
            <a:pathLst>
              <a:path w="14604" h="1472564">
                <a:moveTo>
                  <a:pt x="0" y="1472094"/>
                </a:moveTo>
                <a:lnTo>
                  <a:pt x="14144" y="1472094"/>
                </a:lnTo>
                <a:lnTo>
                  <a:pt x="14144" y="0"/>
                </a:lnTo>
                <a:lnTo>
                  <a:pt x="0" y="0"/>
                </a:lnTo>
                <a:lnTo>
                  <a:pt x="0" y="1472094"/>
                </a:lnTo>
                <a:close/>
              </a:path>
            </a:pathLst>
          </a:custGeom>
          <a:solidFill>
            <a:srgbClr val="716F6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613092" y="4971527"/>
            <a:ext cx="14604" cy="1443990"/>
          </a:xfrm>
          <a:custGeom>
            <a:avLst/>
            <a:gdLst/>
            <a:ahLst/>
            <a:cxnLst/>
            <a:rect l="l" t="t" r="r" b="b"/>
            <a:pathLst>
              <a:path w="14604" h="1443989">
                <a:moveTo>
                  <a:pt x="0" y="1443720"/>
                </a:moveTo>
                <a:lnTo>
                  <a:pt x="14187" y="1443720"/>
                </a:lnTo>
                <a:lnTo>
                  <a:pt x="14187" y="0"/>
                </a:lnTo>
                <a:lnTo>
                  <a:pt x="0" y="0"/>
                </a:lnTo>
                <a:lnTo>
                  <a:pt x="0" y="1443720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734144" y="4971527"/>
            <a:ext cx="14604" cy="1443990"/>
          </a:xfrm>
          <a:custGeom>
            <a:avLst/>
            <a:gdLst/>
            <a:ahLst/>
            <a:cxnLst/>
            <a:rect l="l" t="t" r="r" b="b"/>
            <a:pathLst>
              <a:path w="14604" h="1443989">
                <a:moveTo>
                  <a:pt x="0" y="1443720"/>
                </a:moveTo>
                <a:lnTo>
                  <a:pt x="14207" y="1443720"/>
                </a:lnTo>
                <a:lnTo>
                  <a:pt x="14207" y="0"/>
                </a:lnTo>
                <a:lnTo>
                  <a:pt x="0" y="0"/>
                </a:lnTo>
                <a:lnTo>
                  <a:pt x="0" y="1443720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7756840" y="4991416"/>
            <a:ext cx="848360" cy="1404620"/>
          </a:xfrm>
          <a:custGeom>
            <a:avLst/>
            <a:gdLst/>
            <a:ahLst/>
            <a:cxnLst/>
            <a:rect l="l" t="t" r="r" b="b"/>
            <a:pathLst>
              <a:path w="848359" h="1404620">
                <a:moveTo>
                  <a:pt x="0" y="1404007"/>
                </a:moveTo>
                <a:lnTo>
                  <a:pt x="847749" y="1404007"/>
                </a:lnTo>
                <a:lnTo>
                  <a:pt x="847749" y="0"/>
                </a:lnTo>
                <a:lnTo>
                  <a:pt x="0" y="0"/>
                </a:lnTo>
                <a:lnTo>
                  <a:pt x="0" y="1404007"/>
                </a:lnTo>
                <a:close/>
              </a:path>
            </a:pathLst>
          </a:custGeom>
          <a:solidFill>
            <a:srgbClr val="83818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7620733" y="5239385"/>
            <a:ext cx="1120140" cy="11317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780" algn="ctr">
              <a:lnSpc>
                <a:spcPct val="100000"/>
              </a:lnSpc>
              <a:spcBef>
                <a:spcPts val="125"/>
              </a:spcBef>
            </a:pPr>
            <a:r>
              <a:rPr sz="400" b="1" spc="5" dirty="0">
                <a:solidFill>
                  <a:srgbClr val="FCF900"/>
                </a:solidFill>
                <a:latin typeface="Times New Roman"/>
                <a:cs typeface="Times New Roman"/>
              </a:rPr>
              <a:t>C.Матасов</a:t>
            </a:r>
            <a:endParaRPr sz="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" dirty="0">
              <a:latin typeface="Times New Roman"/>
              <a:cs typeface="Times New Roman"/>
            </a:endParaRPr>
          </a:p>
          <a:p>
            <a:pPr algn="ctr">
              <a:lnSpc>
                <a:spcPts val="655"/>
              </a:lnSpc>
              <a:spcBef>
                <a:spcPts val="275"/>
              </a:spcBef>
            </a:pPr>
            <a:r>
              <a:rPr sz="550" b="1" spc="15" dirty="0">
                <a:solidFill>
                  <a:srgbClr val="FCF900"/>
                </a:solidFill>
                <a:latin typeface="Times New Roman"/>
                <a:cs typeface="Times New Roman"/>
              </a:rPr>
              <a:t>Проблемы</a:t>
            </a:r>
            <a:endParaRPr sz="550" dirty="0">
              <a:latin typeface="Times New Roman"/>
              <a:cs typeface="Times New Roman"/>
            </a:endParaRPr>
          </a:p>
          <a:p>
            <a:pPr marL="305435" marR="298450" algn="ctr">
              <a:lnSpc>
                <a:spcPts val="650"/>
              </a:lnSpc>
              <a:spcBef>
                <a:spcPts val="25"/>
              </a:spcBef>
            </a:pPr>
            <a:r>
              <a:rPr sz="550" b="1" spc="15" dirty="0">
                <a:solidFill>
                  <a:srgbClr val="FCF900"/>
                </a:solidFill>
                <a:latin typeface="Times New Roman"/>
                <a:cs typeface="Times New Roman"/>
              </a:rPr>
              <a:t>и</a:t>
            </a:r>
            <a:r>
              <a:rPr sz="550" b="1" spc="-65" dirty="0">
                <a:solidFill>
                  <a:srgbClr val="FCF900"/>
                </a:solidFill>
                <a:latin typeface="Times New Roman"/>
                <a:cs typeface="Times New Roman"/>
              </a:rPr>
              <a:t> </a:t>
            </a:r>
            <a:r>
              <a:rPr sz="550" b="1" spc="15" dirty="0" err="1" smtClean="0">
                <a:solidFill>
                  <a:srgbClr val="FCF900"/>
                </a:solidFill>
                <a:latin typeface="Times New Roman"/>
                <a:cs typeface="Times New Roman"/>
              </a:rPr>
              <a:t>перспективы</a:t>
            </a:r>
            <a:r>
              <a:rPr lang="ru-RU" sz="550" b="1" spc="15" dirty="0" smtClean="0">
                <a:solidFill>
                  <a:srgbClr val="FCF900"/>
                </a:solidFill>
                <a:latin typeface="Times New Roman"/>
                <a:cs typeface="Times New Roman"/>
              </a:rPr>
              <a:t> </a:t>
            </a:r>
            <a:r>
              <a:rPr sz="550" b="1" spc="15" dirty="0" err="1" smtClean="0">
                <a:solidFill>
                  <a:srgbClr val="FCF900"/>
                </a:solidFill>
                <a:latin typeface="Times New Roman"/>
                <a:cs typeface="Times New Roman"/>
              </a:rPr>
              <a:t>интубации</a:t>
            </a:r>
            <a:r>
              <a:rPr lang="ru-RU" sz="550" b="1" spc="15" dirty="0" smtClean="0">
                <a:solidFill>
                  <a:srgbClr val="FCF900"/>
                </a:solidFill>
                <a:latin typeface="Times New Roman"/>
                <a:cs typeface="Times New Roman"/>
              </a:rPr>
              <a:t> </a:t>
            </a:r>
            <a:r>
              <a:rPr sz="550" b="1" spc="10" dirty="0" err="1" smtClean="0">
                <a:solidFill>
                  <a:srgbClr val="FCF900"/>
                </a:solidFill>
                <a:latin typeface="Times New Roman"/>
                <a:cs typeface="Times New Roman"/>
              </a:rPr>
              <a:t>кишечника</a:t>
            </a:r>
            <a:endParaRPr sz="5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 dirty="0">
              <a:latin typeface="Times New Roman"/>
              <a:cs typeface="Times New Roman"/>
            </a:endParaRPr>
          </a:p>
          <a:p>
            <a:pPr marL="53340" algn="ctr">
              <a:lnSpc>
                <a:spcPct val="100000"/>
              </a:lnSpc>
              <a:spcBef>
                <a:spcPts val="484"/>
              </a:spcBef>
            </a:pPr>
            <a:r>
              <a:rPr sz="250" b="1" spc="5" dirty="0">
                <a:solidFill>
                  <a:srgbClr val="FCF900"/>
                </a:solidFill>
                <a:latin typeface="Times New Roman"/>
                <a:cs typeface="Times New Roman"/>
              </a:rPr>
              <a:t>РИГА 1992</a:t>
            </a:r>
            <a:endParaRPr sz="250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93794" y="4863727"/>
            <a:ext cx="0" cy="1659889"/>
          </a:xfrm>
          <a:custGeom>
            <a:avLst/>
            <a:gdLst/>
            <a:ahLst/>
            <a:cxnLst/>
            <a:rect l="l" t="t" r="r" b="b"/>
            <a:pathLst>
              <a:path h="1659890">
                <a:moveTo>
                  <a:pt x="0" y="0"/>
                </a:moveTo>
                <a:lnTo>
                  <a:pt x="0" y="1659322"/>
                </a:lnTo>
              </a:path>
            </a:pathLst>
          </a:custGeom>
          <a:ln w="14145">
            <a:solidFill>
              <a:srgbClr val="83818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313039" y="2586704"/>
            <a:ext cx="311785" cy="215265"/>
          </a:xfrm>
          <a:custGeom>
            <a:avLst/>
            <a:gdLst/>
            <a:ahLst/>
            <a:cxnLst/>
            <a:rect l="l" t="t" r="r" b="b"/>
            <a:pathLst>
              <a:path w="311784" h="215264">
                <a:moveTo>
                  <a:pt x="48738" y="139096"/>
                </a:moveTo>
                <a:lnTo>
                  <a:pt x="27177" y="139096"/>
                </a:lnTo>
                <a:lnTo>
                  <a:pt x="43433" y="214661"/>
                </a:lnTo>
                <a:lnTo>
                  <a:pt x="63118" y="205898"/>
                </a:lnTo>
                <a:lnTo>
                  <a:pt x="48738" y="139096"/>
                </a:lnTo>
                <a:close/>
              </a:path>
              <a:path w="311784" h="215264">
                <a:moveTo>
                  <a:pt x="39496" y="96170"/>
                </a:moveTo>
                <a:lnTo>
                  <a:pt x="27558" y="101504"/>
                </a:lnTo>
                <a:lnTo>
                  <a:pt x="23110" y="111982"/>
                </a:lnTo>
                <a:lnTo>
                  <a:pt x="17018" y="122650"/>
                </a:lnTo>
                <a:lnTo>
                  <a:pt x="9306" y="133508"/>
                </a:lnTo>
                <a:lnTo>
                  <a:pt x="0" y="144557"/>
                </a:lnTo>
                <a:lnTo>
                  <a:pt x="4063" y="163607"/>
                </a:lnTo>
                <a:lnTo>
                  <a:pt x="7874" y="160813"/>
                </a:lnTo>
                <a:lnTo>
                  <a:pt x="11937" y="157130"/>
                </a:lnTo>
                <a:lnTo>
                  <a:pt x="16255" y="152558"/>
                </a:lnTo>
                <a:lnTo>
                  <a:pt x="20700" y="147986"/>
                </a:lnTo>
                <a:lnTo>
                  <a:pt x="24256" y="143541"/>
                </a:lnTo>
                <a:lnTo>
                  <a:pt x="27177" y="139096"/>
                </a:lnTo>
                <a:lnTo>
                  <a:pt x="48738" y="139096"/>
                </a:lnTo>
                <a:lnTo>
                  <a:pt x="39496" y="96170"/>
                </a:lnTo>
                <a:close/>
              </a:path>
              <a:path w="311784" h="215264">
                <a:moveTo>
                  <a:pt x="105790" y="157511"/>
                </a:moveTo>
                <a:lnTo>
                  <a:pt x="88137" y="167163"/>
                </a:lnTo>
                <a:lnTo>
                  <a:pt x="92201" y="174656"/>
                </a:lnTo>
                <a:lnTo>
                  <a:pt x="97408" y="179609"/>
                </a:lnTo>
                <a:lnTo>
                  <a:pt x="103885" y="181895"/>
                </a:lnTo>
                <a:lnTo>
                  <a:pt x="110362" y="184308"/>
                </a:lnTo>
                <a:lnTo>
                  <a:pt x="141742" y="165385"/>
                </a:lnTo>
                <a:lnTo>
                  <a:pt x="114553" y="165385"/>
                </a:lnTo>
                <a:lnTo>
                  <a:pt x="112267" y="164496"/>
                </a:lnTo>
                <a:lnTo>
                  <a:pt x="110108" y="163607"/>
                </a:lnTo>
                <a:lnTo>
                  <a:pt x="107950" y="161194"/>
                </a:lnTo>
                <a:lnTo>
                  <a:pt x="105790" y="157511"/>
                </a:lnTo>
                <a:close/>
              </a:path>
              <a:path w="311784" h="215264">
                <a:moveTo>
                  <a:pt x="148643" y="134143"/>
                </a:moveTo>
                <a:lnTo>
                  <a:pt x="127253" y="134143"/>
                </a:lnTo>
                <a:lnTo>
                  <a:pt x="128551" y="142144"/>
                </a:lnTo>
                <a:lnTo>
                  <a:pt x="128650" y="150907"/>
                </a:lnTo>
                <a:lnTo>
                  <a:pt x="114553" y="165385"/>
                </a:lnTo>
                <a:lnTo>
                  <a:pt x="141742" y="165385"/>
                </a:lnTo>
                <a:lnTo>
                  <a:pt x="145166" y="158833"/>
                </a:lnTo>
                <a:lnTo>
                  <a:pt x="147954" y="147859"/>
                </a:lnTo>
                <a:lnTo>
                  <a:pt x="148788" y="135762"/>
                </a:lnTo>
                <a:lnTo>
                  <a:pt x="148643" y="134143"/>
                </a:lnTo>
                <a:close/>
              </a:path>
              <a:path w="311784" h="215264">
                <a:moveTo>
                  <a:pt x="107394" y="69278"/>
                </a:moveTo>
                <a:lnTo>
                  <a:pt x="73786" y="95408"/>
                </a:lnTo>
                <a:lnTo>
                  <a:pt x="72276" y="111537"/>
                </a:lnTo>
                <a:lnTo>
                  <a:pt x="73536" y="119036"/>
                </a:lnTo>
                <a:lnTo>
                  <a:pt x="76200" y="126650"/>
                </a:lnTo>
                <a:lnTo>
                  <a:pt x="80263" y="135794"/>
                </a:lnTo>
                <a:lnTo>
                  <a:pt x="85978" y="141763"/>
                </a:lnTo>
                <a:lnTo>
                  <a:pt x="100583" y="147859"/>
                </a:lnTo>
                <a:lnTo>
                  <a:pt x="108076" y="147605"/>
                </a:lnTo>
                <a:lnTo>
                  <a:pt x="120395" y="142144"/>
                </a:lnTo>
                <a:lnTo>
                  <a:pt x="124332" y="138842"/>
                </a:lnTo>
                <a:lnTo>
                  <a:pt x="127253" y="134143"/>
                </a:lnTo>
                <a:lnTo>
                  <a:pt x="148643" y="134143"/>
                </a:lnTo>
                <a:lnTo>
                  <a:pt x="148392" y="131349"/>
                </a:lnTo>
                <a:lnTo>
                  <a:pt x="109981" y="131349"/>
                </a:lnTo>
                <a:lnTo>
                  <a:pt x="106933" y="131222"/>
                </a:lnTo>
                <a:lnTo>
                  <a:pt x="103885" y="129698"/>
                </a:lnTo>
                <a:lnTo>
                  <a:pt x="100710" y="128174"/>
                </a:lnTo>
                <a:lnTo>
                  <a:pt x="98043" y="124745"/>
                </a:lnTo>
                <a:lnTo>
                  <a:pt x="95630" y="119538"/>
                </a:lnTo>
                <a:lnTo>
                  <a:pt x="92075" y="111537"/>
                </a:lnTo>
                <a:lnTo>
                  <a:pt x="91058" y="104298"/>
                </a:lnTo>
                <a:lnTo>
                  <a:pt x="92709" y="97948"/>
                </a:lnTo>
                <a:lnTo>
                  <a:pt x="93852" y="93249"/>
                </a:lnTo>
                <a:lnTo>
                  <a:pt x="96265" y="89947"/>
                </a:lnTo>
                <a:lnTo>
                  <a:pt x="100075" y="88296"/>
                </a:lnTo>
                <a:lnTo>
                  <a:pt x="103124" y="86899"/>
                </a:lnTo>
                <a:lnTo>
                  <a:pt x="133860" y="86899"/>
                </a:lnTo>
                <a:lnTo>
                  <a:pt x="130778" y="82438"/>
                </a:lnTo>
                <a:lnTo>
                  <a:pt x="125606" y="77023"/>
                </a:lnTo>
                <a:lnTo>
                  <a:pt x="119887" y="72929"/>
                </a:lnTo>
                <a:lnTo>
                  <a:pt x="113766" y="70258"/>
                </a:lnTo>
                <a:lnTo>
                  <a:pt x="107394" y="69278"/>
                </a:lnTo>
                <a:close/>
              </a:path>
              <a:path w="311784" h="215264">
                <a:moveTo>
                  <a:pt x="133860" y="86899"/>
                </a:moveTo>
                <a:lnTo>
                  <a:pt x="103124" y="86899"/>
                </a:lnTo>
                <a:lnTo>
                  <a:pt x="106299" y="87026"/>
                </a:lnTo>
                <a:lnTo>
                  <a:pt x="112649" y="90074"/>
                </a:lnTo>
                <a:lnTo>
                  <a:pt x="115442" y="93503"/>
                </a:lnTo>
                <a:lnTo>
                  <a:pt x="117728" y="98710"/>
                </a:lnTo>
                <a:lnTo>
                  <a:pt x="119633" y="102901"/>
                </a:lnTo>
                <a:lnTo>
                  <a:pt x="120776" y="107473"/>
                </a:lnTo>
                <a:lnTo>
                  <a:pt x="121538" y="116871"/>
                </a:lnTo>
                <a:lnTo>
                  <a:pt x="120903" y="120808"/>
                </a:lnTo>
                <a:lnTo>
                  <a:pt x="117601" y="126904"/>
                </a:lnTo>
                <a:lnTo>
                  <a:pt x="115442" y="128936"/>
                </a:lnTo>
                <a:lnTo>
                  <a:pt x="113029" y="130079"/>
                </a:lnTo>
                <a:lnTo>
                  <a:pt x="109981" y="131349"/>
                </a:lnTo>
                <a:lnTo>
                  <a:pt x="148392" y="131349"/>
                </a:lnTo>
                <a:lnTo>
                  <a:pt x="147669" y="123285"/>
                </a:lnTo>
                <a:lnTo>
                  <a:pt x="144597" y="110426"/>
                </a:lnTo>
                <a:lnTo>
                  <a:pt x="139572" y="97186"/>
                </a:lnTo>
                <a:lnTo>
                  <a:pt x="135425" y="89163"/>
                </a:lnTo>
                <a:lnTo>
                  <a:pt x="133860" y="86899"/>
                </a:lnTo>
                <a:close/>
              </a:path>
              <a:path w="311784" h="215264">
                <a:moveTo>
                  <a:pt x="189102" y="32670"/>
                </a:moveTo>
                <a:lnTo>
                  <a:pt x="153669" y="53244"/>
                </a:lnTo>
                <a:lnTo>
                  <a:pt x="150553" y="69627"/>
                </a:lnTo>
                <a:lnTo>
                  <a:pt x="151256" y="74199"/>
                </a:lnTo>
                <a:lnTo>
                  <a:pt x="154812" y="82073"/>
                </a:lnTo>
                <a:lnTo>
                  <a:pt x="157099" y="84994"/>
                </a:lnTo>
                <a:lnTo>
                  <a:pt x="160274" y="87280"/>
                </a:lnTo>
                <a:lnTo>
                  <a:pt x="163321" y="89566"/>
                </a:lnTo>
                <a:lnTo>
                  <a:pt x="167131" y="90963"/>
                </a:lnTo>
                <a:lnTo>
                  <a:pt x="171703" y="91725"/>
                </a:lnTo>
                <a:lnTo>
                  <a:pt x="166242" y="96805"/>
                </a:lnTo>
                <a:lnTo>
                  <a:pt x="162813" y="102774"/>
                </a:lnTo>
                <a:lnTo>
                  <a:pt x="160019" y="116617"/>
                </a:lnTo>
                <a:lnTo>
                  <a:pt x="160908" y="123348"/>
                </a:lnTo>
                <a:lnTo>
                  <a:pt x="192611" y="147970"/>
                </a:lnTo>
                <a:lnTo>
                  <a:pt x="198883" y="146889"/>
                </a:lnTo>
                <a:lnTo>
                  <a:pt x="205358" y="144557"/>
                </a:lnTo>
                <a:lnTo>
                  <a:pt x="213572" y="139936"/>
                </a:lnTo>
                <a:lnTo>
                  <a:pt x="220106" y="134064"/>
                </a:lnTo>
                <a:lnTo>
                  <a:pt x="222639" y="130333"/>
                </a:lnTo>
                <a:lnTo>
                  <a:pt x="193420" y="130333"/>
                </a:lnTo>
                <a:lnTo>
                  <a:pt x="190372" y="129190"/>
                </a:lnTo>
                <a:lnTo>
                  <a:pt x="187451" y="127920"/>
                </a:lnTo>
                <a:lnTo>
                  <a:pt x="185038" y="125380"/>
                </a:lnTo>
                <a:lnTo>
                  <a:pt x="180593" y="115474"/>
                </a:lnTo>
                <a:lnTo>
                  <a:pt x="179958" y="109759"/>
                </a:lnTo>
                <a:lnTo>
                  <a:pt x="181482" y="104552"/>
                </a:lnTo>
                <a:lnTo>
                  <a:pt x="182879" y="99472"/>
                </a:lnTo>
                <a:lnTo>
                  <a:pt x="185674" y="95916"/>
                </a:lnTo>
                <a:lnTo>
                  <a:pt x="189737" y="94138"/>
                </a:lnTo>
                <a:lnTo>
                  <a:pt x="193039" y="92614"/>
                </a:lnTo>
                <a:lnTo>
                  <a:pt x="225100" y="92614"/>
                </a:lnTo>
                <a:lnTo>
                  <a:pt x="224027" y="90201"/>
                </a:lnTo>
                <a:lnTo>
                  <a:pt x="206205" y="79152"/>
                </a:lnTo>
                <a:lnTo>
                  <a:pt x="180593" y="79152"/>
                </a:lnTo>
                <a:lnTo>
                  <a:pt x="177800" y="78009"/>
                </a:lnTo>
                <a:lnTo>
                  <a:pt x="169799" y="64166"/>
                </a:lnTo>
                <a:lnTo>
                  <a:pt x="171195" y="60356"/>
                </a:lnTo>
                <a:lnTo>
                  <a:pt x="172592" y="56673"/>
                </a:lnTo>
                <a:lnTo>
                  <a:pt x="175005" y="54006"/>
                </a:lnTo>
                <a:lnTo>
                  <a:pt x="181609" y="50958"/>
                </a:lnTo>
                <a:lnTo>
                  <a:pt x="184530" y="50831"/>
                </a:lnTo>
                <a:lnTo>
                  <a:pt x="212156" y="50831"/>
                </a:lnTo>
                <a:lnTo>
                  <a:pt x="211454" y="49180"/>
                </a:lnTo>
                <a:lnTo>
                  <a:pt x="208279" y="42195"/>
                </a:lnTo>
                <a:lnTo>
                  <a:pt x="203200" y="37369"/>
                </a:lnTo>
                <a:lnTo>
                  <a:pt x="196087" y="34956"/>
                </a:lnTo>
                <a:lnTo>
                  <a:pt x="189102" y="32670"/>
                </a:lnTo>
                <a:close/>
              </a:path>
              <a:path w="311784" h="215264">
                <a:moveTo>
                  <a:pt x="225100" y="92614"/>
                </a:moveTo>
                <a:lnTo>
                  <a:pt x="196214" y="92614"/>
                </a:lnTo>
                <a:lnTo>
                  <a:pt x="199262" y="93757"/>
                </a:lnTo>
                <a:lnTo>
                  <a:pt x="202310" y="95027"/>
                </a:lnTo>
                <a:lnTo>
                  <a:pt x="209117" y="111664"/>
                </a:lnTo>
                <a:lnTo>
                  <a:pt x="207644" y="122586"/>
                </a:lnTo>
                <a:lnTo>
                  <a:pt x="204850" y="126523"/>
                </a:lnTo>
                <a:lnTo>
                  <a:pt x="199770" y="128809"/>
                </a:lnTo>
                <a:lnTo>
                  <a:pt x="196468" y="130206"/>
                </a:lnTo>
                <a:lnTo>
                  <a:pt x="193420" y="130333"/>
                </a:lnTo>
                <a:lnTo>
                  <a:pt x="222639" y="130333"/>
                </a:lnTo>
                <a:lnTo>
                  <a:pt x="224950" y="126930"/>
                </a:lnTo>
                <a:lnTo>
                  <a:pt x="228091" y="118522"/>
                </a:lnTo>
                <a:lnTo>
                  <a:pt x="230124" y="110267"/>
                </a:lnTo>
                <a:lnTo>
                  <a:pt x="229488" y="102393"/>
                </a:lnTo>
                <a:lnTo>
                  <a:pt x="225100" y="92614"/>
                </a:lnTo>
                <a:close/>
              </a:path>
              <a:path w="311784" h="215264">
                <a:moveTo>
                  <a:pt x="289617" y="17303"/>
                </a:moveTo>
                <a:lnTo>
                  <a:pt x="261111" y="17303"/>
                </a:lnTo>
                <a:lnTo>
                  <a:pt x="264032" y="18573"/>
                </a:lnTo>
                <a:lnTo>
                  <a:pt x="266826" y="19716"/>
                </a:lnTo>
                <a:lnTo>
                  <a:pt x="269112" y="22002"/>
                </a:lnTo>
                <a:lnTo>
                  <a:pt x="270509" y="25431"/>
                </a:lnTo>
                <a:lnTo>
                  <a:pt x="271525" y="27463"/>
                </a:lnTo>
                <a:lnTo>
                  <a:pt x="271779" y="29241"/>
                </a:lnTo>
                <a:lnTo>
                  <a:pt x="271906" y="36353"/>
                </a:lnTo>
                <a:lnTo>
                  <a:pt x="271144" y="40290"/>
                </a:lnTo>
                <a:lnTo>
                  <a:pt x="269089" y="46513"/>
                </a:lnTo>
                <a:lnTo>
                  <a:pt x="268604" y="48037"/>
                </a:lnTo>
                <a:lnTo>
                  <a:pt x="266140" y="54260"/>
                </a:lnTo>
                <a:lnTo>
                  <a:pt x="262381" y="63531"/>
                </a:lnTo>
                <a:lnTo>
                  <a:pt x="258827" y="72197"/>
                </a:lnTo>
                <a:lnTo>
                  <a:pt x="255899" y="79660"/>
                </a:lnTo>
                <a:lnTo>
                  <a:pt x="249300" y="106203"/>
                </a:lnTo>
                <a:lnTo>
                  <a:pt x="248919" y="111664"/>
                </a:lnTo>
                <a:lnTo>
                  <a:pt x="249554" y="116871"/>
                </a:lnTo>
                <a:lnTo>
                  <a:pt x="251205" y="122078"/>
                </a:lnTo>
                <a:lnTo>
                  <a:pt x="311784" y="95154"/>
                </a:lnTo>
                <a:lnTo>
                  <a:pt x="310881" y="91090"/>
                </a:lnTo>
                <a:lnTo>
                  <a:pt x="272922" y="91090"/>
                </a:lnTo>
                <a:lnTo>
                  <a:pt x="273684" y="87915"/>
                </a:lnTo>
                <a:lnTo>
                  <a:pt x="274700" y="84867"/>
                </a:lnTo>
                <a:lnTo>
                  <a:pt x="276784" y="78898"/>
                </a:lnTo>
                <a:lnTo>
                  <a:pt x="279018" y="73437"/>
                </a:lnTo>
                <a:lnTo>
                  <a:pt x="286130" y="56673"/>
                </a:lnTo>
                <a:lnTo>
                  <a:pt x="288543" y="50450"/>
                </a:lnTo>
                <a:lnTo>
                  <a:pt x="289940" y="46132"/>
                </a:lnTo>
                <a:lnTo>
                  <a:pt x="291681" y="40290"/>
                </a:lnTo>
                <a:lnTo>
                  <a:pt x="291736" y="40036"/>
                </a:lnTo>
                <a:lnTo>
                  <a:pt x="292445" y="34956"/>
                </a:lnTo>
                <a:lnTo>
                  <a:pt x="292331" y="29241"/>
                </a:lnTo>
                <a:lnTo>
                  <a:pt x="292226" y="25431"/>
                </a:lnTo>
                <a:lnTo>
                  <a:pt x="291337" y="21113"/>
                </a:lnTo>
                <a:lnTo>
                  <a:pt x="289617" y="17303"/>
                </a:lnTo>
                <a:close/>
              </a:path>
              <a:path w="311784" h="215264">
                <a:moveTo>
                  <a:pt x="307466" y="75723"/>
                </a:moveTo>
                <a:lnTo>
                  <a:pt x="272922" y="91090"/>
                </a:lnTo>
                <a:lnTo>
                  <a:pt x="310881" y="91090"/>
                </a:lnTo>
                <a:lnTo>
                  <a:pt x="307466" y="75723"/>
                </a:lnTo>
                <a:close/>
              </a:path>
              <a:path w="311784" h="215264">
                <a:moveTo>
                  <a:pt x="212156" y="50831"/>
                </a:moveTo>
                <a:lnTo>
                  <a:pt x="184530" y="50831"/>
                </a:lnTo>
                <a:lnTo>
                  <a:pt x="187451" y="51974"/>
                </a:lnTo>
                <a:lnTo>
                  <a:pt x="190245" y="53117"/>
                </a:lnTo>
                <a:lnTo>
                  <a:pt x="192404" y="55276"/>
                </a:lnTo>
                <a:lnTo>
                  <a:pt x="193801" y="58578"/>
                </a:lnTo>
                <a:lnTo>
                  <a:pt x="195325" y="62007"/>
                </a:lnTo>
                <a:lnTo>
                  <a:pt x="195452" y="65690"/>
                </a:lnTo>
                <a:lnTo>
                  <a:pt x="193928" y="69627"/>
                </a:lnTo>
                <a:lnTo>
                  <a:pt x="192531" y="73437"/>
                </a:lnTo>
                <a:lnTo>
                  <a:pt x="189991" y="76104"/>
                </a:lnTo>
                <a:lnTo>
                  <a:pt x="186562" y="77628"/>
                </a:lnTo>
                <a:lnTo>
                  <a:pt x="183514" y="79025"/>
                </a:lnTo>
                <a:lnTo>
                  <a:pt x="180593" y="79152"/>
                </a:lnTo>
                <a:lnTo>
                  <a:pt x="206205" y="79152"/>
                </a:lnTo>
                <a:lnTo>
                  <a:pt x="204469" y="78898"/>
                </a:lnTo>
                <a:lnTo>
                  <a:pt x="209041" y="73945"/>
                </a:lnTo>
                <a:lnTo>
                  <a:pt x="211835" y="69119"/>
                </a:lnTo>
                <a:lnTo>
                  <a:pt x="214121" y="59213"/>
                </a:lnTo>
                <a:lnTo>
                  <a:pt x="213613" y="54260"/>
                </a:lnTo>
                <a:lnTo>
                  <a:pt x="212156" y="50831"/>
                </a:lnTo>
                <a:close/>
              </a:path>
              <a:path w="311784" h="215264">
                <a:moveTo>
                  <a:pt x="261080" y="0"/>
                </a:moveTo>
                <a:lnTo>
                  <a:pt x="227867" y="26314"/>
                </a:lnTo>
                <a:lnTo>
                  <a:pt x="226996" y="32591"/>
                </a:lnTo>
                <a:lnTo>
                  <a:pt x="227244" y="39320"/>
                </a:lnTo>
                <a:lnTo>
                  <a:pt x="228600" y="46513"/>
                </a:lnTo>
                <a:lnTo>
                  <a:pt x="248919" y="40925"/>
                </a:lnTo>
                <a:lnTo>
                  <a:pt x="247395" y="34194"/>
                </a:lnTo>
                <a:lnTo>
                  <a:pt x="247268" y="29241"/>
                </a:lnTo>
                <a:lnTo>
                  <a:pt x="248538" y="25939"/>
                </a:lnTo>
                <a:lnTo>
                  <a:pt x="249808" y="22510"/>
                </a:lnTo>
                <a:lnTo>
                  <a:pt x="251967" y="20097"/>
                </a:lnTo>
                <a:lnTo>
                  <a:pt x="255015" y="18827"/>
                </a:lnTo>
                <a:lnTo>
                  <a:pt x="258063" y="17430"/>
                </a:lnTo>
                <a:lnTo>
                  <a:pt x="261111" y="17303"/>
                </a:lnTo>
                <a:lnTo>
                  <a:pt x="289617" y="17303"/>
                </a:lnTo>
                <a:lnTo>
                  <a:pt x="286130" y="9429"/>
                </a:lnTo>
                <a:lnTo>
                  <a:pt x="280542" y="4222"/>
                </a:lnTo>
                <a:lnTo>
                  <a:pt x="273050" y="1428"/>
                </a:lnTo>
                <a:lnTo>
                  <a:pt x="267243" y="71"/>
                </a:lnTo>
                <a:lnTo>
                  <a:pt x="2610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7569200" y="3047873"/>
            <a:ext cx="1192212" cy="16971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7564501" y="3043173"/>
            <a:ext cx="1202055" cy="1706880"/>
          </a:xfrm>
          <a:custGeom>
            <a:avLst/>
            <a:gdLst/>
            <a:ahLst/>
            <a:cxnLst/>
            <a:rect l="l" t="t" r="r" b="b"/>
            <a:pathLst>
              <a:path w="1202054" h="1706879">
                <a:moveTo>
                  <a:pt x="0" y="1706626"/>
                </a:moveTo>
                <a:lnTo>
                  <a:pt x="1201737" y="1706626"/>
                </a:lnTo>
                <a:lnTo>
                  <a:pt x="1201737" y="0"/>
                </a:lnTo>
                <a:lnTo>
                  <a:pt x="0" y="0"/>
                </a:lnTo>
                <a:lnTo>
                  <a:pt x="0" y="170662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313039" y="4193540"/>
            <a:ext cx="292861" cy="2207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8300339" y="5990347"/>
            <a:ext cx="311784" cy="214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 txBox="1"/>
          <p:nvPr/>
        </p:nvSpPr>
        <p:spPr>
          <a:xfrm>
            <a:off x="372427" y="838200"/>
            <a:ext cx="7103174" cy="2114681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800" b="1" spc="-40" dirty="0" smtClean="0">
                <a:latin typeface="Arial"/>
                <a:cs typeface="Arial"/>
              </a:rPr>
              <a:t>1</a:t>
            </a:r>
            <a:r>
              <a:rPr lang="ru-RU" sz="1800" b="1" spc="-40" dirty="0" smtClean="0">
                <a:latin typeface="Arial"/>
                <a:cs typeface="Arial"/>
              </a:rPr>
              <a:t>1</a:t>
            </a:r>
            <a:r>
              <a:rPr sz="1800" b="1" spc="-40" dirty="0" smtClean="0">
                <a:latin typeface="Arial"/>
                <a:cs typeface="Arial"/>
              </a:rPr>
              <a:t>. </a:t>
            </a:r>
            <a:r>
              <a:rPr sz="1800" b="1" spc="-10" dirty="0" err="1">
                <a:latin typeface="Arial"/>
                <a:cs typeface="Arial"/>
              </a:rPr>
              <a:t>Клиническая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 err="1" smtClean="0">
                <a:latin typeface="Arial"/>
                <a:cs typeface="Arial"/>
              </a:rPr>
              <a:t>оценка</a:t>
            </a:r>
            <a:r>
              <a:rPr lang="ru-RU" sz="1800" b="1" spc="-5" dirty="0" smtClean="0">
                <a:latin typeface="Arial"/>
                <a:cs typeface="Arial"/>
              </a:rPr>
              <a:t> Антисептического м</a:t>
            </a:r>
            <a:r>
              <a:rPr sz="1800" b="1" spc="-15" dirty="0" err="1" smtClean="0">
                <a:latin typeface="Arial"/>
                <a:cs typeface="Arial"/>
              </a:rPr>
              <a:t>етода</a:t>
            </a:r>
            <a:endParaRPr sz="1800" dirty="0" smtClean="0">
              <a:latin typeface="Arial"/>
              <a:cs typeface="Arial"/>
            </a:endParaRPr>
          </a:p>
          <a:p>
            <a:pPr marL="12700" marR="5080" algn="just">
              <a:lnSpc>
                <a:spcPct val="101000"/>
              </a:lnSpc>
              <a:spcBef>
                <a:spcPts val="450"/>
              </a:spcBef>
            </a:pPr>
            <a:r>
              <a:rPr sz="1600" spc="5" dirty="0" smtClean="0">
                <a:latin typeface="Arial"/>
                <a:cs typeface="Arial"/>
              </a:rPr>
              <a:t>По </a:t>
            </a:r>
            <a:r>
              <a:rPr lang="ru-RU" sz="1600" spc="-10" dirty="0" smtClean="0">
                <a:latin typeface="Arial"/>
                <a:cs typeface="Arial"/>
              </a:rPr>
              <a:t>просьбе </a:t>
            </a:r>
            <a:r>
              <a:rPr sz="1600" spc="-15" dirty="0" smtClean="0">
                <a:latin typeface="Arial"/>
                <a:cs typeface="Arial"/>
              </a:rPr>
              <a:t>председателя </a:t>
            </a:r>
            <a:r>
              <a:rPr sz="1600" spc="-10" dirty="0" smtClean="0">
                <a:latin typeface="Arial"/>
                <a:cs typeface="Arial"/>
              </a:rPr>
              <a:t>Комитета </a:t>
            </a:r>
            <a:r>
              <a:rPr sz="1600" spc="-5" dirty="0" smtClean="0">
                <a:latin typeface="Arial"/>
                <a:cs typeface="Arial"/>
              </a:rPr>
              <a:t>по новой </a:t>
            </a:r>
            <a:r>
              <a:rPr lang="ru-RU" sz="1600" spc="-5" dirty="0" smtClean="0">
                <a:latin typeface="Arial"/>
                <a:cs typeface="Arial"/>
              </a:rPr>
              <a:t>медицинской </a:t>
            </a:r>
            <a:r>
              <a:rPr sz="1600" spc="-5" dirty="0" smtClean="0">
                <a:latin typeface="Arial"/>
                <a:cs typeface="Arial"/>
              </a:rPr>
              <a:t>технике </a:t>
            </a:r>
            <a:r>
              <a:rPr sz="1600" dirty="0" smtClean="0">
                <a:latin typeface="Arial"/>
                <a:cs typeface="Arial"/>
              </a:rPr>
              <a:t>МЗ </a:t>
            </a:r>
            <a:r>
              <a:rPr sz="1600" spc="-65" dirty="0" smtClean="0">
                <a:latin typeface="Arial"/>
                <a:cs typeface="Arial"/>
              </a:rPr>
              <a:t>СССР </a:t>
            </a:r>
            <a:r>
              <a:rPr sz="1600" spc="-5" dirty="0" smtClean="0">
                <a:latin typeface="Arial"/>
                <a:cs typeface="Arial"/>
              </a:rPr>
              <a:t>проф. Э.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А.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Бабаяна кафедра </a:t>
            </a:r>
            <a:r>
              <a:rPr sz="1600" spc="-10" dirty="0" smtClean="0">
                <a:latin typeface="Arial"/>
                <a:cs typeface="Arial"/>
              </a:rPr>
              <a:t>госпитальной </a:t>
            </a:r>
            <a:r>
              <a:rPr sz="1600" spc="-5" dirty="0" smtClean="0">
                <a:latin typeface="Arial"/>
                <a:cs typeface="Arial"/>
              </a:rPr>
              <a:t>хирургии </a:t>
            </a:r>
            <a:r>
              <a:rPr sz="1600" spc="-10" dirty="0" smtClean="0">
                <a:latin typeface="Arial"/>
                <a:cs typeface="Arial"/>
              </a:rPr>
              <a:t>2-го </a:t>
            </a:r>
            <a:r>
              <a:rPr sz="1600" dirty="0" smtClean="0">
                <a:latin typeface="Arial"/>
                <a:cs typeface="Arial"/>
              </a:rPr>
              <a:t>ММИ</a:t>
            </a:r>
            <a:r>
              <a:rPr lang="ru-RU" sz="1600" dirty="0" smtClean="0">
                <a:latin typeface="Arial"/>
                <a:cs typeface="Arial"/>
              </a:rPr>
              <a:t> опробовала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5" dirty="0" smtClean="0">
                <a:latin typeface="Arial"/>
                <a:cs typeface="Arial"/>
              </a:rPr>
              <a:t>Метод. </a:t>
            </a:r>
            <a:r>
              <a:rPr sz="1600" spc="-5" dirty="0" smtClean="0">
                <a:latin typeface="Arial"/>
                <a:cs typeface="Arial"/>
              </a:rPr>
              <a:t>23 февраля 1983 </a:t>
            </a:r>
            <a:r>
              <a:rPr sz="1600" spc="-95" dirty="0" smtClean="0">
                <a:latin typeface="Arial"/>
                <a:cs typeface="Arial"/>
              </a:rPr>
              <a:t>г. </a:t>
            </a:r>
            <a:r>
              <a:rPr sz="1600" spc="-5" dirty="0" err="1" smtClean="0">
                <a:latin typeface="Arial"/>
                <a:cs typeface="Arial"/>
              </a:rPr>
              <a:t>доцент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А.А.Гринберг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подписал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следующий отзыв: </a:t>
            </a:r>
            <a:r>
              <a:rPr sz="1500" i="1" dirty="0" smtClean="0">
                <a:latin typeface="Arial"/>
                <a:cs typeface="Arial"/>
              </a:rPr>
              <a:t>«Данный </a:t>
            </a:r>
            <a:r>
              <a:rPr sz="1500" i="1" spc="-10" dirty="0" smtClean="0">
                <a:latin typeface="Arial"/>
                <a:cs typeface="Arial"/>
              </a:rPr>
              <a:t>метод </a:t>
            </a:r>
            <a:r>
              <a:rPr sz="1500" i="1" spc="-15" dirty="0" smtClean="0">
                <a:latin typeface="Arial"/>
                <a:cs typeface="Arial"/>
              </a:rPr>
              <a:t>дал </a:t>
            </a:r>
            <a:r>
              <a:rPr sz="1500" i="1" spc="-5" dirty="0" err="1" smtClean="0">
                <a:latin typeface="Arial"/>
                <a:cs typeface="Arial"/>
              </a:rPr>
              <a:t>хороший</a:t>
            </a:r>
            <a:r>
              <a:rPr sz="1500" i="1" spc="-5" dirty="0" smtClean="0">
                <a:latin typeface="Arial"/>
                <a:cs typeface="Arial"/>
              </a:rPr>
              <a:t> </a:t>
            </a:r>
            <a:r>
              <a:rPr sz="1500" i="1" spc="-5" dirty="0" err="1" smtClean="0">
                <a:latin typeface="Arial"/>
                <a:cs typeface="Arial"/>
              </a:rPr>
              <a:t>клинический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5" dirty="0" err="1" smtClean="0">
                <a:latin typeface="Arial"/>
                <a:cs typeface="Arial"/>
              </a:rPr>
              <a:t>эффект</a:t>
            </a:r>
            <a:r>
              <a:rPr sz="1500" i="1" spc="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и </a:t>
            </a:r>
            <a:r>
              <a:rPr sz="1500" i="1" spc="-15" dirty="0" smtClean="0">
                <a:latin typeface="Arial"/>
                <a:cs typeface="Arial"/>
              </a:rPr>
              <a:t>может </a:t>
            </a:r>
            <a:r>
              <a:rPr sz="1500" i="1" dirty="0" smtClean="0">
                <a:latin typeface="Arial"/>
                <a:cs typeface="Arial"/>
              </a:rPr>
              <a:t>быть </a:t>
            </a:r>
            <a:r>
              <a:rPr sz="1500" i="1" spc="-5" dirty="0" smtClean="0">
                <a:latin typeface="Arial"/>
                <a:cs typeface="Arial"/>
              </a:rPr>
              <a:t>рекомендован </a:t>
            </a:r>
            <a:r>
              <a:rPr sz="1500" i="1" dirty="0" smtClean="0">
                <a:latin typeface="Arial"/>
                <a:cs typeface="Arial"/>
              </a:rPr>
              <a:t>для </a:t>
            </a:r>
            <a:r>
              <a:rPr sz="1500" i="1" spc="-10" dirty="0" smtClean="0">
                <a:latin typeface="Arial"/>
                <a:cs typeface="Arial"/>
              </a:rPr>
              <a:t>лечения </a:t>
            </a:r>
            <a:r>
              <a:rPr sz="1500" i="1" spc="-5" dirty="0" smtClean="0">
                <a:latin typeface="Arial"/>
                <a:cs typeface="Arial"/>
              </a:rPr>
              <a:t>больных, </a:t>
            </a:r>
            <a:r>
              <a:rPr sz="1500" i="1" spc="-5" dirty="0" err="1" smtClean="0">
                <a:latin typeface="Arial"/>
                <a:cs typeface="Arial"/>
              </a:rPr>
              <a:t>страдающих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-5" dirty="0" err="1" smtClean="0">
                <a:latin typeface="Arial"/>
                <a:cs typeface="Arial"/>
              </a:rPr>
              <a:t>острой</a:t>
            </a:r>
            <a:r>
              <a:rPr sz="1500" i="1" spc="-5" dirty="0" smtClean="0">
                <a:latin typeface="Arial"/>
                <a:cs typeface="Arial"/>
              </a:rPr>
              <a:t> непроходимостью </a:t>
            </a:r>
            <a:r>
              <a:rPr sz="1500" i="1" spc="-10" dirty="0" smtClean="0">
                <a:latin typeface="Arial"/>
                <a:cs typeface="Arial"/>
              </a:rPr>
              <a:t>кишечника, </a:t>
            </a:r>
            <a:r>
              <a:rPr sz="1500" i="1" spc="-5" dirty="0" smtClean="0">
                <a:latin typeface="Arial"/>
                <a:cs typeface="Arial"/>
              </a:rPr>
              <a:t>перитонитом, </a:t>
            </a:r>
            <a:r>
              <a:rPr sz="1500" i="1" spc="-5" dirty="0" err="1" smtClean="0">
                <a:latin typeface="Arial"/>
                <a:cs typeface="Arial"/>
              </a:rPr>
              <a:t>для</a:t>
            </a:r>
            <a:r>
              <a:rPr sz="1500" i="1" spc="-5" dirty="0" smtClean="0">
                <a:latin typeface="Arial"/>
                <a:cs typeface="Arial"/>
              </a:rPr>
              <a:t> </a:t>
            </a:r>
            <a:r>
              <a:rPr sz="1500" i="1" spc="-5" dirty="0" err="1" smtClean="0">
                <a:latin typeface="Arial"/>
                <a:cs typeface="Arial"/>
              </a:rPr>
              <a:t>защиты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r>
              <a:rPr sz="1500" i="1" spc="-5" dirty="0" err="1" smtClean="0">
                <a:latin typeface="Arial"/>
                <a:cs typeface="Arial"/>
              </a:rPr>
              <a:t>анастомозов</a:t>
            </a:r>
            <a:r>
              <a:rPr sz="1500" i="1" spc="-5" dirty="0" smtClean="0">
                <a:latin typeface="Arial"/>
                <a:cs typeface="Arial"/>
              </a:rPr>
              <a:t> </a:t>
            </a:r>
            <a:r>
              <a:rPr sz="1500" i="1" dirty="0" smtClean="0">
                <a:latin typeface="Arial"/>
                <a:cs typeface="Arial"/>
              </a:rPr>
              <a:t>при операциях </a:t>
            </a:r>
            <a:r>
              <a:rPr sz="1500" i="1" spc="-5" dirty="0" smtClean="0">
                <a:latin typeface="Arial"/>
                <a:cs typeface="Arial"/>
              </a:rPr>
              <a:t>по </a:t>
            </a:r>
            <a:r>
              <a:rPr sz="1500" i="1" spc="-15" dirty="0" smtClean="0">
                <a:latin typeface="Arial"/>
                <a:cs typeface="Arial"/>
              </a:rPr>
              <a:t>поводу </a:t>
            </a:r>
            <a:r>
              <a:rPr sz="1500" i="1" spc="-10" dirty="0" smtClean="0">
                <a:latin typeface="Arial"/>
                <a:cs typeface="Arial"/>
              </a:rPr>
              <a:t>опухолей </a:t>
            </a:r>
            <a:r>
              <a:rPr sz="1500" i="1" spc="-15" dirty="0" smtClean="0">
                <a:latin typeface="Arial"/>
                <a:cs typeface="Arial"/>
              </a:rPr>
              <a:t>толстой</a:t>
            </a:r>
            <a:r>
              <a:rPr sz="1500" i="1" spc="30" dirty="0" smtClean="0">
                <a:latin typeface="Arial"/>
                <a:cs typeface="Arial"/>
              </a:rPr>
              <a:t> </a:t>
            </a:r>
            <a:r>
              <a:rPr sz="1500" i="1" spc="-5" dirty="0" smtClean="0">
                <a:latin typeface="Arial"/>
                <a:cs typeface="Arial"/>
              </a:rPr>
              <a:t>кишки».</a:t>
            </a:r>
            <a:r>
              <a:rPr lang="ru-RU" sz="1500" i="1" spc="-5" dirty="0" smtClean="0">
                <a:latin typeface="Arial"/>
                <a:cs typeface="Arial"/>
              </a:rPr>
              <a:t> </a:t>
            </a:r>
            <a:endParaRPr sz="1500" dirty="0" smtClean="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4800" y="6267230"/>
            <a:ext cx="3781408" cy="2231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180"/>
              </a:spcBef>
            </a:pPr>
            <a:r>
              <a:rPr sz="1300" spc="-10" dirty="0">
                <a:latin typeface="Arial"/>
                <a:cs typeface="Arial"/>
              </a:rPr>
              <a:t>Авторские </a:t>
            </a:r>
            <a:r>
              <a:rPr sz="1300" spc="-15" dirty="0">
                <a:latin typeface="Arial"/>
                <a:cs typeface="Arial"/>
              </a:rPr>
              <a:t>свидетельства </a:t>
            </a:r>
            <a:r>
              <a:rPr sz="1300" spc="-50" dirty="0" smtClean="0">
                <a:latin typeface="Arial"/>
                <a:cs typeface="Arial"/>
              </a:rPr>
              <a:t>СССР</a:t>
            </a:r>
            <a:r>
              <a:rPr lang="ru-RU" sz="1300" spc="-50" dirty="0" smtClean="0">
                <a:latin typeface="Arial"/>
                <a:cs typeface="Arial"/>
              </a:rPr>
              <a:t> за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-5" dirty="0" smtClean="0">
                <a:latin typeface="Arial"/>
                <a:cs typeface="Arial"/>
              </a:rPr>
              <a:t>1974-86</a:t>
            </a:r>
            <a:r>
              <a:rPr lang="ru-RU" sz="1300" spc="-5" dirty="0" smtClean="0">
                <a:latin typeface="Arial"/>
                <a:cs typeface="Arial"/>
              </a:rPr>
              <a:t> г.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086225" y="3043173"/>
            <a:ext cx="3389376" cy="31476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0"/>
              </a:spcBef>
            </a:pPr>
            <a:r>
              <a:rPr dirty="0" smtClean="0"/>
              <a:t>1</a:t>
            </a:r>
            <a:r>
              <a:rPr lang="ru-RU" dirty="0" smtClean="0"/>
              <a:t>1</a:t>
            </a:r>
            <a:endParaRPr dirty="0"/>
          </a:p>
        </p:txBody>
      </p:sp>
      <p:sp>
        <p:nvSpPr>
          <p:cNvPr id="53" name="object 45"/>
          <p:cNvSpPr txBox="1"/>
          <p:nvPr/>
        </p:nvSpPr>
        <p:spPr>
          <a:xfrm>
            <a:off x="4038600" y="6253862"/>
            <a:ext cx="3349182" cy="22313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860" rIns="0" bIns="0" rtlCol="0">
            <a:spAutoFit/>
          </a:bodyPr>
          <a:lstStyle/>
          <a:p>
            <a:pPr marL="206375" algn="ctr">
              <a:lnSpc>
                <a:spcPct val="100000"/>
              </a:lnSpc>
            </a:pPr>
            <a:r>
              <a:rPr lang="ru-RU" sz="1300" spc="-5" dirty="0" smtClean="0">
                <a:latin typeface="Arial"/>
                <a:cs typeface="Arial"/>
              </a:rPr>
              <a:t>Страны </a:t>
            </a:r>
            <a:r>
              <a:rPr lang="ru-RU" sz="1300" spc="-10" dirty="0" smtClean="0">
                <a:latin typeface="Arial"/>
                <a:cs typeface="Arial"/>
              </a:rPr>
              <a:t>патентования;</a:t>
            </a:r>
            <a:r>
              <a:rPr lang="ru-RU" sz="1300" spc="-20" dirty="0" smtClean="0">
                <a:latin typeface="Arial"/>
                <a:cs typeface="Arial"/>
              </a:rPr>
              <a:t> </a:t>
            </a:r>
            <a:r>
              <a:rPr lang="ru-RU" sz="1300" spc="5" dirty="0" smtClean="0">
                <a:latin typeface="Arial"/>
                <a:cs typeface="Arial"/>
              </a:rPr>
              <a:t>2002-2012 г.</a:t>
            </a:r>
            <a:endParaRPr lang="ru-RU" sz="1300" dirty="0">
              <a:latin typeface="Arial"/>
              <a:cs typeface="Arial"/>
            </a:endParaRPr>
          </a:p>
        </p:txBody>
      </p:sp>
      <p:sp>
        <p:nvSpPr>
          <p:cNvPr id="52" name="object 25"/>
          <p:cNvSpPr/>
          <p:nvPr/>
        </p:nvSpPr>
        <p:spPr>
          <a:xfrm>
            <a:off x="1647826" y="4724400"/>
            <a:ext cx="1141412" cy="1472148"/>
          </a:xfrm>
          <a:custGeom>
            <a:avLst/>
            <a:gdLst/>
            <a:ahLst/>
            <a:cxnLst/>
            <a:rect l="l" t="t" r="r" b="b"/>
            <a:pathLst>
              <a:path w="1179830" h="1730375">
                <a:moveTo>
                  <a:pt x="0" y="1730375"/>
                </a:moveTo>
                <a:lnTo>
                  <a:pt x="1179512" y="1730375"/>
                </a:lnTo>
                <a:lnTo>
                  <a:pt x="1179512" y="0"/>
                </a:lnTo>
                <a:lnTo>
                  <a:pt x="0" y="0"/>
                </a:lnTo>
                <a:lnTo>
                  <a:pt x="0" y="17303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387350" y="4750053"/>
            <a:ext cx="1190942" cy="14721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3474" y="4038600"/>
            <a:ext cx="4112126" cy="2468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0252" y="857303"/>
            <a:ext cx="7992109" cy="35971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941320">
              <a:lnSpc>
                <a:spcPct val="100000"/>
              </a:lnSpc>
              <a:spcBef>
                <a:spcPts val="645"/>
              </a:spcBef>
            </a:pPr>
            <a:r>
              <a:rPr sz="1800" b="1" spc="-5" dirty="0" smtClean="0">
                <a:latin typeface="Arial"/>
                <a:cs typeface="Arial"/>
              </a:rPr>
              <a:t>1</a:t>
            </a:r>
            <a:r>
              <a:rPr lang="ru-RU" sz="1800" b="1" spc="-5" dirty="0" smtClean="0">
                <a:latin typeface="Arial"/>
                <a:cs typeface="Arial"/>
              </a:rPr>
              <a:t>2</a:t>
            </a:r>
            <a:r>
              <a:rPr sz="1800" b="1" spc="-5" dirty="0" smtClean="0">
                <a:latin typeface="Arial"/>
                <a:cs typeface="Arial"/>
              </a:rPr>
              <a:t>.</a:t>
            </a:r>
            <a:r>
              <a:rPr sz="1800" b="1" spc="-10" dirty="0" smtClean="0">
                <a:latin typeface="Arial"/>
                <a:cs typeface="Arial"/>
              </a:rPr>
              <a:t> Заключение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195" y="1295400"/>
            <a:ext cx="8345805" cy="2654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00" marR="5080" algn="just">
              <a:spcBef>
                <a:spcPts val="900"/>
              </a:spcBef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1. 1-моментная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резекция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требует чистой толстой кишки, все другие резекции включают действия, направленные на послеоперационное отведение кишечного содержимого, но сегодня текут и первичные и вторичные анастомозы, а также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разгрузочные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стомы. </a:t>
            </a:r>
            <a:endParaRPr lang="ru-RU" sz="1600" spc="-10" dirty="0" smtClean="0">
              <a:latin typeface="Arial"/>
              <a:cs typeface="Arial"/>
            </a:endParaRPr>
          </a:p>
          <a:p>
            <a:pPr marL="17100" marR="5080" algn="just">
              <a:lnSpc>
                <a:spcPct val="100000"/>
              </a:lnSpc>
              <a:spcBef>
                <a:spcPts val="900"/>
              </a:spcBef>
            </a:pPr>
            <a:r>
              <a:rPr lang="ru-RU" sz="1600" spc="-10" dirty="0" smtClean="0">
                <a:latin typeface="Arial"/>
                <a:cs typeface="Arial"/>
              </a:rPr>
              <a:t>2. Течь кишечных швов – следствие нарушения базовых правил хирургии: асептики, антисептики, атравматичности манипуляций. Метод посредством атравматичных мероприятий: интраоперационной интубации и интенсивного </a:t>
            </a:r>
            <a:r>
              <a:rPr lang="ru-RU" sz="1600" spc="-5" dirty="0" smtClean="0">
                <a:latin typeface="Arial"/>
                <a:cs typeface="Arial"/>
              </a:rPr>
              <a:t>лаважа резецированной колон, ее ирригации и аспирации после операции, </a:t>
            </a:r>
            <a:r>
              <a:rPr lang="ru-RU" sz="1600" spc="-10" dirty="0" smtClean="0">
                <a:latin typeface="Arial"/>
                <a:cs typeface="Arial"/>
              </a:rPr>
              <a:t>предупреждает течь анастомоза. </a:t>
            </a:r>
            <a:endParaRPr sz="1600" dirty="0" smtClean="0">
              <a:latin typeface="Arial"/>
              <a:cs typeface="Arial"/>
            </a:endParaRPr>
          </a:p>
          <a:p>
            <a:pPr marL="17100" algn="just">
              <a:lnSpc>
                <a:spcPct val="100000"/>
              </a:lnSpc>
              <a:spcBef>
                <a:spcPts val="500"/>
              </a:spcBef>
            </a:pPr>
            <a:r>
              <a:rPr lang="ru-RU" sz="1600" spc="-5" dirty="0" smtClean="0">
                <a:latin typeface="Arial"/>
                <a:cs typeface="Arial"/>
              </a:rPr>
              <a:t>3. </a:t>
            </a:r>
            <a:r>
              <a:rPr sz="1600" spc="-5" dirty="0" smtClean="0">
                <a:latin typeface="Arial"/>
                <a:cs typeface="Arial"/>
              </a:rPr>
              <a:t>Учитывая </a:t>
            </a:r>
            <a:r>
              <a:rPr lang="ru-RU" sz="1600" spc="-5" dirty="0" smtClean="0">
                <a:latin typeface="Arial"/>
                <a:cs typeface="Arial"/>
              </a:rPr>
              <a:t>высокую смертность от рака толстой кишки, качество жизни больных с колостомой, количество и цену проведенных операций, альтернативы Методу нет, поэтому он вправе рассчитывать </a:t>
            </a:r>
            <a:r>
              <a:rPr lang="ru-RU" sz="1600" spc="-5" dirty="0">
                <a:latin typeface="Arial"/>
                <a:cs typeface="Arial"/>
              </a:rPr>
              <a:t>на </a:t>
            </a:r>
            <a:r>
              <a:rPr lang="ru-RU" sz="1600" spc="-5" dirty="0" smtClean="0">
                <a:latin typeface="Arial"/>
                <a:cs typeface="Arial"/>
              </a:rPr>
              <a:t>широкое клиническое внедрение.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754491" y="6465865"/>
            <a:ext cx="248920" cy="215444"/>
          </a:xfrm>
        </p:spPr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724400" y="6034231"/>
            <a:ext cx="224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ru-RU" sz="1300" dirty="0" smtClean="0">
                <a:latin typeface="Arial" panose="020B0604020202020204" pitchFamily="34" charset="0"/>
              </a:rPr>
              <a:t>Идеальное партнерство </a:t>
            </a:r>
          </a:p>
          <a:p>
            <a:pPr>
              <a:lnSpc>
                <a:spcPts val="1000"/>
              </a:lnSpc>
            </a:pPr>
            <a:r>
              <a:rPr lang="ru-RU" sz="1000" i="1" dirty="0" smtClean="0">
                <a:latin typeface="Arial" panose="020B0604020202020204" pitchFamily="34" charset="0"/>
              </a:rPr>
              <a:t>Авторская интерпретация рисунка </a:t>
            </a:r>
            <a:r>
              <a:rPr lang="ru-RU" sz="1000" i="1" dirty="0" err="1" smtClean="0">
                <a:latin typeface="Arial" panose="020B0604020202020204" pitchFamily="34" charset="0"/>
              </a:rPr>
              <a:t>И.Суровцева</a:t>
            </a:r>
            <a:endParaRPr lang="ru-RU" sz="1000" i="1" dirty="0">
              <a:latin typeface="Arial" panose="020B0604020202020204" pitchFamily="34" charset="0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 flipH="1">
            <a:off x="2662350" y="4069080"/>
            <a:ext cx="2214450" cy="50292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772" y="788619"/>
            <a:ext cx="8608695" cy="5741956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lang="ru-RU" sz="1800" b="1" spc="-5" dirty="0" smtClean="0">
                <a:latin typeface="Arial"/>
                <a:cs typeface="Arial"/>
              </a:rPr>
              <a:t>13</a:t>
            </a:r>
            <a:r>
              <a:rPr sz="1800" b="1" spc="-5" dirty="0" smtClean="0">
                <a:latin typeface="Arial"/>
                <a:cs typeface="Arial"/>
              </a:rPr>
              <a:t>. </a:t>
            </a:r>
            <a:r>
              <a:rPr sz="1800" b="1" spc="-5" dirty="0">
                <a:latin typeface="Arial"/>
                <a:cs typeface="Arial"/>
              </a:rPr>
              <a:t>Основные </a:t>
            </a:r>
            <a:r>
              <a:rPr sz="1800" b="1" spc="-15" dirty="0" err="1">
                <a:latin typeface="Arial"/>
                <a:cs typeface="Arial"/>
              </a:rPr>
              <a:t>источники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-10" dirty="0" err="1" smtClean="0">
                <a:latin typeface="Arial"/>
                <a:cs typeface="Arial"/>
              </a:rPr>
              <a:t>информации</a:t>
            </a:r>
            <a:endParaRPr sz="1800" dirty="0" smtClean="0">
              <a:latin typeface="Arial"/>
              <a:cs typeface="Arial"/>
            </a:endParaRPr>
          </a:p>
          <a:p>
            <a:pPr marL="317500" indent="-304800">
              <a:lnSpc>
                <a:spcPts val="1080"/>
              </a:lnSpc>
              <a:spcBef>
                <a:spcPts val="1200"/>
              </a:spcBef>
              <a:buClr>
                <a:srgbClr val="000000"/>
              </a:buClr>
              <a:buAutoNum type="arabicPeriod"/>
              <a:tabLst>
                <a:tab pos="327025" algn="l"/>
                <a:tab pos="327660" algn="l"/>
              </a:tabLst>
            </a:pP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www.ncbi.nlm.nih.gov/pubmed/23913315</a:t>
            </a:r>
            <a:r>
              <a:rPr sz="1000" spc="-5" dirty="0" smtClean="0">
                <a:solidFill>
                  <a:srgbClr val="CC0099"/>
                </a:solidFill>
                <a:latin typeface="Arial"/>
                <a:cs typeface="Arial"/>
                <a:hlinkClick r:id="rId2"/>
              </a:rPr>
              <a:t> </a:t>
            </a:r>
            <a:r>
              <a:rPr sz="1000" spc="-5" dirty="0" smtClean="0">
                <a:latin typeface="Arial"/>
                <a:cs typeface="Arial"/>
              </a:rPr>
              <a:t>Primary anastomosis with </a:t>
            </a:r>
            <a:r>
              <a:rPr sz="1000" dirty="0" smtClean="0">
                <a:latin typeface="Arial"/>
                <a:cs typeface="Arial"/>
              </a:rPr>
              <a:t>a </a:t>
            </a:r>
            <a:r>
              <a:rPr sz="1000" spc="-5" dirty="0" err="1" smtClean="0">
                <a:latin typeface="Arial"/>
                <a:cs typeface="Arial"/>
              </a:rPr>
              <a:t>defunctioning</a:t>
            </a:r>
            <a:r>
              <a:rPr sz="1000" spc="-5" dirty="0" smtClean="0">
                <a:latin typeface="Arial"/>
                <a:cs typeface="Arial"/>
              </a:rPr>
              <a:t> </a:t>
            </a:r>
            <a:r>
              <a:rPr sz="1000" spc="-10" dirty="0" smtClean="0">
                <a:latin typeface="Arial"/>
                <a:cs typeface="Arial"/>
              </a:rPr>
              <a:t>stoma </a:t>
            </a:r>
            <a:r>
              <a:rPr sz="1000" dirty="0" smtClean="0">
                <a:latin typeface="Arial"/>
                <a:cs typeface="Arial"/>
              </a:rPr>
              <a:t>versus </a:t>
            </a:r>
            <a:r>
              <a:rPr sz="1000" spc="-5" dirty="0" smtClean="0">
                <a:latin typeface="Arial"/>
                <a:cs typeface="Arial"/>
              </a:rPr>
              <a:t>Hartmann’s </a:t>
            </a:r>
            <a:r>
              <a:rPr sz="1000" dirty="0" smtClean="0">
                <a:latin typeface="Arial"/>
                <a:cs typeface="Arial"/>
              </a:rPr>
              <a:t>procedure for perforated</a:t>
            </a:r>
            <a:r>
              <a:rPr sz="1000" spc="-150" dirty="0" smtClean="0"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diverticulitis</a:t>
            </a:r>
          </a:p>
          <a:p>
            <a:pPr marL="316865">
              <a:lnSpc>
                <a:spcPts val="960"/>
              </a:lnSpc>
            </a:pPr>
            <a:r>
              <a:rPr sz="1000" dirty="0" smtClean="0">
                <a:latin typeface="Arial"/>
                <a:cs typeface="Arial"/>
              </a:rPr>
              <a:t>–</a:t>
            </a:r>
            <a:r>
              <a:rPr sz="1000" spc="-15" dirty="0" smtClean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comparison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stoma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reversal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rates.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Alizai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PH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International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Journal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Colorectal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Diseases,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03.08.2013.</a:t>
            </a:r>
            <a:endParaRPr sz="1000" dirty="0">
              <a:latin typeface="Arial"/>
              <a:cs typeface="Arial"/>
            </a:endParaRPr>
          </a:p>
          <a:p>
            <a:pPr marL="317500" marR="386715" indent="-304800">
              <a:lnSpc>
                <a:spcPts val="960"/>
              </a:lnSpc>
              <a:buClr>
                <a:srgbClr val="000000"/>
              </a:buClr>
              <a:buAutoNum type="arabicPeriod" startAt="2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http://www.ncbi.nlm.nih.gov/pubmed/22750427</a:t>
            </a:r>
            <a:r>
              <a:rPr sz="1000" spc="-45" dirty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 </a:t>
            </a:r>
            <a:r>
              <a:rPr sz="1000" dirty="0">
                <a:latin typeface="Arial"/>
                <a:cs typeface="Arial"/>
              </a:rPr>
              <a:t>Mortality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following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Hartmann’s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procedure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–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correlation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Dr.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Foster’s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report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 CR-POSUM</a:t>
            </a:r>
            <a:r>
              <a:rPr sz="1000" spc="-5" dirty="0" smtClean="0">
                <a:latin typeface="Arial"/>
                <a:cs typeface="Arial"/>
              </a:rPr>
              <a:t>.</a:t>
            </a:r>
            <a:r>
              <a:rPr lang="ru-RU" sz="1000" spc="-5" dirty="0" smtClean="0">
                <a:latin typeface="Arial"/>
                <a:cs typeface="Arial"/>
              </a:rPr>
              <a:t> </a:t>
            </a:r>
            <a:r>
              <a:rPr sz="1000" spc="-5" dirty="0" err="1" smtClean="0">
                <a:latin typeface="Arial"/>
                <a:cs typeface="Arial"/>
              </a:rPr>
              <a:t>Neeraj</a:t>
            </a:r>
            <a:r>
              <a:rPr sz="1000" spc="-15" dirty="0" smtClean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Lal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Research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Gate,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United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Kingdom,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June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2012.</a:t>
            </a:r>
          </a:p>
          <a:p>
            <a:pPr marL="317500" indent="-304800">
              <a:lnSpc>
                <a:spcPts val="850"/>
              </a:lnSpc>
              <a:buClr>
                <a:srgbClr val="000000"/>
              </a:buClr>
              <a:buAutoNum type="arabicPeriod" startAt="2"/>
              <a:tabLst>
                <a:tab pos="316865" algn="l"/>
                <a:tab pos="317500" algn="l"/>
              </a:tabLst>
            </a:pP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http://ar.iiarjournals.org/content/30/2/601.long 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Reducing</a:t>
            </a:r>
            <a:r>
              <a:rPr sz="1000" spc="-50" dirty="0" smtClean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Anastomotic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Leakage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Oncologic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Colorectal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Surgery: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Evidence-Based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Review.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Mark</a:t>
            </a:r>
            <a:endParaRPr sz="1000" dirty="0">
              <a:latin typeface="Arial"/>
              <a:cs typeface="Arial"/>
            </a:endParaRPr>
          </a:p>
          <a:p>
            <a:pPr marL="472440" lvl="1" indent="-154940">
              <a:lnSpc>
                <a:spcPts val="1019"/>
              </a:lnSpc>
              <a:buAutoNum type="alphaUcPeriod"/>
              <a:tabLst>
                <a:tab pos="472440" algn="l"/>
              </a:tabLst>
            </a:pPr>
            <a:r>
              <a:rPr sz="1000" dirty="0">
                <a:latin typeface="Arial"/>
                <a:cs typeface="Arial"/>
              </a:rPr>
              <a:t>et al., Anticancer </a:t>
            </a:r>
            <a:r>
              <a:rPr sz="1000" spc="-5" dirty="0">
                <a:latin typeface="Arial"/>
                <a:cs typeface="Arial"/>
              </a:rPr>
              <a:t>Research, </a:t>
            </a:r>
            <a:r>
              <a:rPr sz="1000" dirty="0">
                <a:latin typeface="Arial"/>
                <a:cs typeface="Arial"/>
              </a:rPr>
              <a:t>February</a:t>
            </a:r>
            <a:r>
              <a:rPr sz="1000" spc="-2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2010.</a:t>
            </a:r>
          </a:p>
          <a:p>
            <a:pPr marL="317500" indent="-304800">
              <a:lnSpc>
                <a:spcPts val="1019"/>
              </a:lnSpc>
              <a:buClr>
                <a:srgbClr val="000000"/>
              </a:buClr>
              <a:buAutoNum type="arabicPeriod" startAt="2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https://jamanetwork.com/pdfaccess.ashx?ResourceID=5353554&amp;PDFSource=13</a:t>
            </a:r>
            <a:r>
              <a:rPr sz="1000" spc="-50" dirty="0">
                <a:solidFill>
                  <a:srgbClr val="CC0099"/>
                </a:solidFill>
                <a:latin typeface="Arial"/>
                <a:cs typeface="Arial"/>
                <a:hlinkClick r:id="rId4"/>
              </a:rPr>
              <a:t> </a:t>
            </a:r>
            <a:r>
              <a:rPr sz="1000" spc="-5" dirty="0">
                <a:latin typeface="Arial"/>
                <a:cs typeface="Arial"/>
              </a:rPr>
              <a:t>Anastomotic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Leak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After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Anterior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Resection.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Hannah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Caulfield</a:t>
            </a:r>
          </a:p>
          <a:p>
            <a:pPr marL="316865">
              <a:lnSpc>
                <a:spcPts val="1019"/>
              </a:lnSpc>
            </a:pPr>
            <a:r>
              <a:rPr sz="1000" dirty="0">
                <a:latin typeface="Arial"/>
                <a:cs typeface="Arial"/>
              </a:rPr>
              <a:t>et </a:t>
            </a:r>
            <a:r>
              <a:rPr sz="1000" spc="5" dirty="0">
                <a:latin typeface="Arial"/>
                <a:cs typeface="Arial"/>
              </a:rPr>
              <a:t>al., </a:t>
            </a:r>
            <a:r>
              <a:rPr sz="1000" spc="-10" dirty="0">
                <a:latin typeface="Arial"/>
                <a:cs typeface="Arial"/>
              </a:rPr>
              <a:t>JAMA </a:t>
            </a:r>
            <a:r>
              <a:rPr sz="1000" dirty="0">
                <a:latin typeface="Arial"/>
                <a:cs typeface="Arial"/>
              </a:rPr>
              <a:t>Surgery,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2013.</a:t>
            </a:r>
          </a:p>
          <a:p>
            <a:pPr marL="317500" marR="43815" indent="-304800">
              <a:lnSpc>
                <a:spcPts val="960"/>
              </a:lnSpc>
              <a:buClr>
                <a:srgbClr val="000000"/>
              </a:buClr>
              <a:buAutoNum type="arabicPeriod" startAt="5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http://www.ncbi.nlm.nih.gov/pubmed/20002697</a:t>
            </a:r>
            <a:r>
              <a:rPr sz="1000" spc="-45" dirty="0">
                <a:solidFill>
                  <a:srgbClr val="CC0099"/>
                </a:solidFill>
                <a:latin typeface="Arial"/>
                <a:cs typeface="Arial"/>
                <a:hlinkClick r:id="rId5"/>
              </a:rPr>
              <a:t> </a:t>
            </a:r>
            <a:r>
              <a:rPr sz="1000" spc="-5" dirty="0">
                <a:latin typeface="Arial"/>
                <a:cs typeface="Arial"/>
              </a:rPr>
              <a:t>Management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outcome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anastomotic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leakage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after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colonic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surgery.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Rickert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Colorectal</a:t>
            </a:r>
            <a:r>
              <a:rPr lang="ru-RU" sz="1000" dirty="0" smtClean="0"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Disease</a:t>
            </a:r>
            <a:r>
              <a:rPr sz="1000" dirty="0">
                <a:latin typeface="Arial"/>
                <a:cs typeface="Arial"/>
              </a:rPr>
              <a:t>. Vol.12, Issue 10, October</a:t>
            </a:r>
            <a:r>
              <a:rPr sz="1000" spc="-2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2010.</a:t>
            </a:r>
          </a:p>
          <a:p>
            <a:pPr marL="317500" marR="74930" indent="-304800">
              <a:lnSpc>
                <a:spcPts val="960"/>
              </a:lnSpc>
              <a:buClr>
                <a:srgbClr val="000000"/>
              </a:buClr>
              <a:buAutoNum type="arabicPeriod" startAt="5"/>
              <a:tabLst>
                <a:tab pos="352425" algn="l"/>
                <a:tab pos="35306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http://link.springer.com/content/pdf/10.1007%2Fs11605-013-2227-0.pdf</a:t>
            </a:r>
            <a:r>
              <a:rPr sz="1000" spc="-5" dirty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000" spc="-5" dirty="0">
                <a:latin typeface="Arial"/>
                <a:cs typeface="Arial"/>
              </a:rPr>
              <a:t>Do </a:t>
            </a:r>
            <a:r>
              <a:rPr sz="1000" spc="-15" dirty="0">
                <a:latin typeface="Arial"/>
                <a:cs typeface="Arial"/>
              </a:rPr>
              <a:t>we </a:t>
            </a:r>
            <a:r>
              <a:rPr sz="1000" spc="5" dirty="0">
                <a:latin typeface="Arial"/>
                <a:cs typeface="Arial"/>
              </a:rPr>
              <a:t>really </a:t>
            </a:r>
            <a:r>
              <a:rPr sz="1000" dirty="0">
                <a:latin typeface="Arial"/>
                <a:cs typeface="Arial"/>
              </a:rPr>
              <a:t>know </a:t>
            </a:r>
            <a:r>
              <a:rPr sz="1000" spc="-10" dirty="0">
                <a:latin typeface="Arial"/>
                <a:cs typeface="Arial"/>
              </a:rPr>
              <a:t>why </a:t>
            </a:r>
            <a:r>
              <a:rPr sz="1000" dirty="0">
                <a:latin typeface="Arial"/>
                <a:cs typeface="Arial"/>
              </a:rPr>
              <a:t>colorectal </a:t>
            </a:r>
            <a:r>
              <a:rPr sz="1000" spc="-5" dirty="0">
                <a:latin typeface="Arial"/>
                <a:cs typeface="Arial"/>
              </a:rPr>
              <a:t>anastomoses </a:t>
            </a:r>
            <a:r>
              <a:rPr sz="1000" dirty="0">
                <a:latin typeface="Arial"/>
                <a:cs typeface="Arial"/>
              </a:rPr>
              <a:t>leak? </a:t>
            </a:r>
            <a:r>
              <a:rPr sz="1000" spc="-10" dirty="0">
                <a:latin typeface="Arial"/>
                <a:cs typeface="Arial"/>
              </a:rPr>
              <a:t>Benjamin </a:t>
            </a:r>
            <a:r>
              <a:rPr sz="1000" spc="-5" dirty="0" err="1" smtClean="0">
                <a:latin typeface="Arial"/>
                <a:cs typeface="Arial"/>
              </a:rPr>
              <a:t>D.Shogan</a:t>
            </a:r>
            <a:r>
              <a:rPr lang="ru-RU" sz="1000" spc="-5" dirty="0" smtClean="0"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et </a:t>
            </a:r>
            <a:r>
              <a:rPr sz="1000" spc="5" dirty="0">
                <a:latin typeface="Arial"/>
                <a:cs typeface="Arial"/>
              </a:rPr>
              <a:t>al., </a:t>
            </a:r>
            <a:r>
              <a:rPr sz="1000" dirty="0">
                <a:latin typeface="Arial"/>
                <a:cs typeface="Arial"/>
              </a:rPr>
              <a:t>Journal of </a:t>
            </a:r>
            <a:r>
              <a:rPr sz="1000" spc="-5" dirty="0">
                <a:latin typeface="Arial"/>
                <a:cs typeface="Arial"/>
              </a:rPr>
              <a:t>Gastrointestinal </a:t>
            </a:r>
            <a:r>
              <a:rPr sz="1000" dirty="0">
                <a:latin typeface="Arial"/>
                <a:cs typeface="Arial"/>
              </a:rPr>
              <a:t>Surgery,</a:t>
            </a:r>
            <a:r>
              <a:rPr sz="1000" spc="-2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May </a:t>
            </a:r>
            <a:r>
              <a:rPr sz="1000" dirty="0">
                <a:latin typeface="Arial"/>
                <a:cs typeface="Arial"/>
              </a:rPr>
              <a:t>2013.</a:t>
            </a:r>
          </a:p>
          <a:p>
            <a:pPr marL="317500" marR="420370" indent="-304800">
              <a:lnSpc>
                <a:spcPts val="960"/>
              </a:lnSpc>
              <a:buClr>
                <a:srgbClr val="000000"/>
              </a:buClr>
              <a:buAutoNum type="arabicPeriod" startAt="5"/>
              <a:tabLst>
                <a:tab pos="316865" algn="l"/>
                <a:tab pos="317500" algn="l"/>
              </a:tabLst>
            </a:pP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https://www.fascrs.org/video/complications-colorectal-surgery-core-subjects-2011</a:t>
            </a:r>
            <a:r>
              <a:rPr sz="1000" spc="-5" dirty="0" smtClean="0">
                <a:solidFill>
                  <a:srgbClr val="CC0099"/>
                </a:solidFill>
                <a:latin typeface="Arial"/>
                <a:cs typeface="Arial"/>
                <a:hlinkClick r:id="rId7"/>
              </a:rPr>
              <a:t> </a:t>
            </a:r>
            <a:r>
              <a:rPr sz="1000" dirty="0">
                <a:latin typeface="Arial"/>
                <a:cs typeface="Arial"/>
              </a:rPr>
              <a:t>Complications </a:t>
            </a:r>
            <a:r>
              <a:rPr sz="1000" spc="5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Colorectal Surgery. David </a:t>
            </a:r>
            <a:r>
              <a:rPr sz="1000" spc="25" dirty="0">
                <a:latin typeface="Arial"/>
                <a:cs typeface="Arial"/>
              </a:rPr>
              <a:t>W. </a:t>
            </a:r>
            <a:r>
              <a:rPr sz="1000" dirty="0">
                <a:latin typeface="Arial"/>
                <a:cs typeface="Arial"/>
              </a:rPr>
              <a:t>Dietz, </a:t>
            </a:r>
            <a:r>
              <a:rPr sz="1000" spc="-10" dirty="0">
                <a:latin typeface="Arial"/>
                <a:cs typeface="Arial"/>
              </a:rPr>
              <a:t>MD, </a:t>
            </a:r>
            <a:r>
              <a:rPr sz="1000" spc="-5" dirty="0" smtClean="0">
                <a:latin typeface="Arial"/>
                <a:cs typeface="Arial"/>
              </a:rPr>
              <a:t>American</a:t>
            </a:r>
            <a:r>
              <a:rPr lang="ru-RU" sz="1000" spc="-5" dirty="0" smtClean="0">
                <a:latin typeface="Arial"/>
                <a:cs typeface="Arial"/>
              </a:rPr>
              <a:t> </a:t>
            </a:r>
            <a:r>
              <a:rPr sz="1000" dirty="0" smtClean="0">
                <a:latin typeface="Arial"/>
                <a:cs typeface="Arial"/>
              </a:rPr>
              <a:t>Society </a:t>
            </a:r>
            <a:r>
              <a:rPr sz="1000" dirty="0">
                <a:latin typeface="Arial"/>
                <a:cs typeface="Arial"/>
              </a:rPr>
              <a:t>of Colon and </a:t>
            </a:r>
            <a:r>
              <a:rPr sz="1000" spc="-5" dirty="0">
                <a:latin typeface="Arial"/>
                <a:cs typeface="Arial"/>
              </a:rPr>
              <a:t>Rectal </a:t>
            </a:r>
            <a:r>
              <a:rPr sz="1000" dirty="0">
                <a:latin typeface="Arial"/>
                <a:cs typeface="Arial"/>
              </a:rPr>
              <a:t>Surgeons,</a:t>
            </a:r>
            <a:r>
              <a:rPr sz="1000" spc="-2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2011.</a:t>
            </a:r>
          </a:p>
          <a:p>
            <a:pPr marL="317500" marR="318135" indent="-304800">
              <a:lnSpc>
                <a:spcPts val="960"/>
              </a:lnSpc>
              <a:buClr>
                <a:srgbClr val="000000"/>
              </a:buClr>
              <a:buAutoNum type="arabicPeriod" startAt="5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www.ncbi.nlm.nih.gov/pubmed/23426596</a:t>
            </a:r>
            <a:r>
              <a:rPr sz="10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Anastomotic </a:t>
            </a:r>
            <a:r>
              <a:rPr sz="1000" dirty="0">
                <a:latin typeface="Arial"/>
                <a:cs typeface="Arial"/>
              </a:rPr>
              <a:t>leak after </a:t>
            </a:r>
            <a:r>
              <a:rPr sz="1000" spc="5" dirty="0">
                <a:latin typeface="Arial"/>
                <a:cs typeface="Arial"/>
              </a:rPr>
              <a:t>low </a:t>
            </a:r>
            <a:r>
              <a:rPr sz="1000" dirty="0">
                <a:latin typeface="Arial"/>
                <a:cs typeface="Arial"/>
              </a:rPr>
              <a:t>anterior resection: a spectrum of clinical entities. Caulfield </a:t>
            </a:r>
            <a:r>
              <a:rPr sz="1000" spc="-5" dirty="0">
                <a:latin typeface="Arial"/>
                <a:cs typeface="Arial"/>
              </a:rPr>
              <a:t>H, </a:t>
            </a:r>
            <a:r>
              <a:rPr sz="1000" spc="-10" dirty="0">
                <a:latin typeface="Arial"/>
                <a:cs typeface="Arial"/>
              </a:rPr>
              <a:t>Hyman </a:t>
            </a:r>
            <a:r>
              <a:rPr sz="1000" spc="-5" dirty="0">
                <a:latin typeface="Arial"/>
                <a:cs typeface="Arial"/>
              </a:rPr>
              <a:t>NH</a:t>
            </a:r>
            <a:r>
              <a:rPr sz="1000" spc="-5" dirty="0" smtClean="0">
                <a:latin typeface="Arial"/>
                <a:cs typeface="Arial"/>
              </a:rPr>
              <a:t>.</a:t>
            </a:r>
            <a:r>
              <a:rPr lang="ru-RU" sz="1000" spc="-5" dirty="0" smtClean="0">
                <a:latin typeface="Arial"/>
                <a:cs typeface="Arial"/>
              </a:rPr>
              <a:t> </a:t>
            </a:r>
            <a:r>
              <a:rPr sz="1000" spc="-10" dirty="0" smtClean="0">
                <a:latin typeface="Arial"/>
                <a:cs typeface="Arial"/>
              </a:rPr>
              <a:t>JAMA </a:t>
            </a:r>
            <a:r>
              <a:rPr sz="1000" dirty="0">
                <a:latin typeface="Arial"/>
                <a:cs typeface="Arial"/>
              </a:rPr>
              <a:t>Surgery, February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2013.</a:t>
            </a:r>
          </a:p>
          <a:p>
            <a:pPr marL="317500" marR="140335" indent="-304800">
              <a:lnSpc>
                <a:spcPts val="960"/>
              </a:lnSpc>
              <a:buClr>
                <a:srgbClr val="000000"/>
              </a:buClr>
              <a:buAutoNum type="arabicPeriod" startAt="5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http://www.ncbi.nlm.nih.gov/pubmed/23398601</a:t>
            </a:r>
            <a:r>
              <a:rPr sz="1000" spc="-45" dirty="0">
                <a:solidFill>
                  <a:srgbClr val="CC0099"/>
                </a:solidFill>
                <a:latin typeface="Arial"/>
                <a:cs typeface="Arial"/>
                <a:hlinkClick r:id="rId9"/>
              </a:rPr>
              <a:t> </a:t>
            </a:r>
            <a:r>
              <a:rPr sz="1000" dirty="0">
                <a:latin typeface="Arial"/>
                <a:cs typeface="Arial"/>
              </a:rPr>
              <a:t>Late anastomotic leakage in colorectal surgery: a significant problem. A.N. Morks et al., Colorectal</a:t>
            </a:r>
            <a:r>
              <a:rPr lang="ru-RU" sz="10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Disease, Vol.12, Issue 5, April </a:t>
            </a:r>
            <a:r>
              <a:rPr lang="lv-LV" sz="10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2013.</a:t>
            </a:r>
            <a:endParaRPr lang="lv-LV" sz="1000" dirty="0">
              <a:latin typeface="Arial"/>
              <a:cs typeface="Arial"/>
            </a:endParaRPr>
          </a:p>
          <a:p>
            <a:pPr marL="317500" marR="140335" indent="-304800">
              <a:lnSpc>
                <a:spcPts val="960"/>
              </a:lnSpc>
              <a:buClr>
                <a:srgbClr val="000000"/>
              </a:buClr>
              <a:buFontTx/>
              <a:buAutoNum type="arabicPeriod" startAt="5"/>
              <a:tabLst>
                <a:tab pos="316865" algn="l"/>
                <a:tab pos="317500" algn="l"/>
              </a:tabLst>
            </a:pPr>
            <a:r>
              <a:rPr lang="lv-LV" sz="1000" dirty="0">
                <a:latin typeface="Arial"/>
                <a:cs typeface="Arial"/>
              </a:rPr>
              <a:t> </a:t>
            </a: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https://www.ncbi.nlm.nih.gov/pmc/articles/PMC4882170/ </a:t>
            </a:r>
            <a:r>
              <a:rPr lang="lv-LV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lang="en-US" sz="1000" dirty="0"/>
              <a:t>Management of Colorectal Anastomotic Leak. Michael S. </a:t>
            </a:r>
            <a:r>
              <a:rPr lang="en-US" sz="1000" dirty="0" smtClean="0"/>
              <a:t>Thomas</a:t>
            </a:r>
            <a:r>
              <a:rPr lang="lv-LV" sz="1000" dirty="0" smtClean="0"/>
              <a:t> </a:t>
            </a:r>
            <a:r>
              <a:rPr lang="en-US" sz="1000" dirty="0" smtClean="0"/>
              <a:t>and </a:t>
            </a:r>
            <a:r>
              <a:rPr lang="en-US" sz="1000" dirty="0"/>
              <a:t>David A. </a:t>
            </a:r>
            <a:r>
              <a:rPr lang="en-US" sz="1000" dirty="0" err="1" smtClean="0"/>
              <a:t>Margolin</a:t>
            </a:r>
            <a:r>
              <a:rPr lang="lv-LV" sz="1000" dirty="0" smtClean="0">
                <a:latin typeface="Arial"/>
                <a:cs typeface="Arial"/>
              </a:rPr>
              <a:t>, </a:t>
            </a:r>
            <a:r>
              <a:rPr lang="en-US" sz="1000" dirty="0" err="1">
                <a:latin typeface="Arial"/>
                <a:cs typeface="Arial"/>
              </a:rPr>
              <a:t>Clin</a:t>
            </a:r>
            <a:r>
              <a:rPr lang="en-US" sz="1000" dirty="0">
                <a:latin typeface="Arial"/>
                <a:cs typeface="Arial"/>
              </a:rPr>
              <a:t> Colon Rectal Surg. 2016 Jun; 29(2): 138–144</a:t>
            </a:r>
            <a:r>
              <a:rPr lang="en-US" sz="1000" dirty="0" smtClean="0">
                <a:latin typeface="Arial"/>
                <a:cs typeface="Arial"/>
              </a:rPr>
              <a:t>.</a:t>
            </a:r>
            <a:endParaRPr lang="lv-LV" sz="1000" dirty="0" smtClean="0">
              <a:latin typeface="Arial"/>
              <a:cs typeface="Arial"/>
            </a:endParaRPr>
          </a:p>
          <a:p>
            <a:pPr marL="317500" marR="140335" indent="-304800">
              <a:lnSpc>
                <a:spcPts val="960"/>
              </a:lnSpc>
              <a:buClr>
                <a:srgbClr val="000000"/>
              </a:buClr>
              <a:buFontTx/>
              <a:buAutoNum type="arabicPeriod" startAt="5"/>
              <a:tabLst>
                <a:tab pos="316865" algn="l"/>
                <a:tab pos="317500" algn="l"/>
              </a:tabLst>
            </a:pPr>
            <a:r>
              <a:rPr lang="lv-LV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https</a:t>
            </a: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://</a:t>
            </a:r>
            <a:r>
              <a:rPr lang="lv-LV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cyberleninka.ru/article/n/hirurgicheskoe-lechenie-kishechnoy-neprohodimosti-u-bolnyh-obturiruyuschim-rakom-levyh-otdelov-tolstoy-kishki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sz="1000" spc="-5" dirty="0" err="1" smtClean="0">
                <a:latin typeface="Arial"/>
                <a:cs typeface="Arial"/>
              </a:rPr>
              <a:t>Хирургическое</a:t>
            </a:r>
            <a:r>
              <a:rPr sz="1000" spc="-5" dirty="0" smtClean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лечение кишечной непроходимости </a:t>
            </a:r>
            <a:r>
              <a:rPr sz="1000" dirty="0">
                <a:latin typeface="Arial"/>
                <a:cs typeface="Arial"/>
              </a:rPr>
              <a:t>у больных обтурирующим </a:t>
            </a:r>
            <a:r>
              <a:rPr sz="1000" dirty="0" err="1">
                <a:latin typeface="Arial"/>
                <a:cs typeface="Arial"/>
              </a:rPr>
              <a:t>раком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 err="1" smtClean="0">
                <a:latin typeface="Arial"/>
                <a:cs typeface="Arial"/>
              </a:rPr>
              <a:t>левых</a:t>
            </a:r>
            <a:r>
              <a:rPr lang="ru-RU" sz="1000" spc="-5" dirty="0" smtClean="0">
                <a:latin typeface="Arial"/>
                <a:cs typeface="Arial"/>
              </a:rPr>
              <a:t> </a:t>
            </a:r>
            <a:r>
              <a:rPr sz="1000" spc="-5" dirty="0" err="1" smtClean="0">
                <a:latin typeface="Arial"/>
                <a:cs typeface="Arial"/>
              </a:rPr>
              <a:t>отделов</a:t>
            </a:r>
            <a:r>
              <a:rPr sz="1000" spc="-5" dirty="0" smtClean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толстой кишки, Д.Е.Попов </a:t>
            </a:r>
            <a:r>
              <a:rPr sz="1000" dirty="0">
                <a:latin typeface="Arial"/>
                <a:cs typeface="Arial"/>
              </a:rPr>
              <a:t>и </a:t>
            </a:r>
            <a:r>
              <a:rPr sz="1000" spc="-5" dirty="0">
                <a:latin typeface="Arial"/>
                <a:cs typeface="Arial"/>
              </a:rPr>
              <a:t>др., Вестник </a:t>
            </a:r>
            <a:r>
              <a:rPr sz="1000" dirty="0">
                <a:latin typeface="Arial"/>
                <a:cs typeface="Arial"/>
              </a:rPr>
              <a:t>Санкт-Петербургского</a:t>
            </a:r>
            <a:r>
              <a:rPr sz="1000" spc="-2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Университета, </a:t>
            </a:r>
            <a:r>
              <a:rPr sz="1000" spc="-5" dirty="0">
                <a:latin typeface="Arial"/>
                <a:cs typeface="Arial"/>
              </a:rPr>
              <a:t>Сер. </a:t>
            </a:r>
            <a:r>
              <a:rPr sz="1000" dirty="0">
                <a:latin typeface="Arial"/>
                <a:cs typeface="Arial"/>
              </a:rPr>
              <a:t>11, </a:t>
            </a:r>
            <a:r>
              <a:rPr sz="1000" spc="-5" dirty="0">
                <a:latin typeface="Arial"/>
                <a:cs typeface="Arial"/>
              </a:rPr>
              <a:t>Вып.2, </a:t>
            </a:r>
            <a:r>
              <a:rPr sz="1000" dirty="0">
                <a:latin typeface="Arial"/>
                <a:cs typeface="Arial"/>
              </a:rPr>
              <a:t>2009.</a:t>
            </a:r>
          </a:p>
          <a:p>
            <a:pPr marL="317500" marR="31750" indent="-304800">
              <a:lnSpc>
                <a:spcPts val="960"/>
              </a:lnSpc>
              <a:buClr>
                <a:srgbClr val="000000"/>
              </a:buClr>
              <a:buAutoNum type="arabicPeriod" startAt="11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www.docguide.com/risk-factors-associated-surgical-site-infection-after-ileal-pouch-anal-anastomosis-ulcerative-coliti?tsid=5</a:t>
            </a:r>
            <a:r>
              <a:rPr sz="1000" spc="-5" dirty="0">
                <a:solidFill>
                  <a:srgbClr val="CC0099"/>
                </a:solidFill>
                <a:latin typeface="Arial"/>
                <a:cs typeface="Arial"/>
                <a:hlinkClick r:id="rId11"/>
              </a:rPr>
              <a:t> </a:t>
            </a:r>
            <a:r>
              <a:rPr sz="1000" dirty="0">
                <a:latin typeface="Arial"/>
                <a:cs typeface="Arial"/>
              </a:rPr>
              <a:t>Risk factors </a:t>
            </a:r>
            <a:r>
              <a:rPr sz="1000" dirty="0" smtClean="0">
                <a:latin typeface="Arial"/>
                <a:cs typeface="Arial"/>
              </a:rPr>
              <a:t>associated</a:t>
            </a:r>
            <a:r>
              <a:rPr lang="ru-RU" sz="1000" dirty="0" smtClean="0">
                <a:latin typeface="Arial"/>
                <a:cs typeface="Arial"/>
              </a:rPr>
              <a:t> </a:t>
            </a:r>
            <a:r>
              <a:rPr sz="1000" spc="-5" dirty="0" smtClean="0">
                <a:latin typeface="Arial"/>
                <a:cs typeface="Arial"/>
              </a:rPr>
              <a:t>with</a:t>
            </a:r>
            <a:r>
              <a:rPr sz="1000" spc="15" dirty="0" smtClean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surgical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site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infection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after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ileal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pouch-anal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anastomosis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ulcerative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colitis.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Tomita N.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Diseases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Colon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Rectum,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53(2),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2010.</a:t>
            </a:r>
          </a:p>
          <a:p>
            <a:pPr marL="317500" indent="-304800">
              <a:lnSpc>
                <a:spcPts val="969"/>
              </a:lnSpc>
              <a:buClr>
                <a:srgbClr val="000000"/>
              </a:buClr>
              <a:buAutoNum type="arabicPeriod" startAt="11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2"/>
              </a:rPr>
              <a:t>www.ncbi.nlm.nih.gov/pubmed/21748610</a:t>
            </a:r>
            <a:r>
              <a:rPr sz="1000" spc="-50" dirty="0">
                <a:solidFill>
                  <a:srgbClr val="CC0099"/>
                </a:solidFill>
                <a:latin typeface="Arial"/>
                <a:cs typeface="Arial"/>
                <a:hlinkClick r:id="rId12"/>
              </a:rPr>
              <a:t> </a:t>
            </a:r>
            <a:r>
              <a:rPr sz="1000" dirty="0">
                <a:latin typeface="Arial"/>
                <a:cs typeface="Arial"/>
              </a:rPr>
              <a:t>Association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between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incisional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surgical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site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infection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type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skin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closure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after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stoma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closure.</a:t>
            </a:r>
          </a:p>
          <a:p>
            <a:pPr marL="316865">
              <a:lnSpc>
                <a:spcPts val="1019"/>
              </a:lnSpc>
            </a:pPr>
            <a:r>
              <a:rPr sz="1000" spc="-5" dirty="0">
                <a:latin typeface="Arial"/>
                <a:cs typeface="Arial"/>
              </a:rPr>
              <a:t>Kobayashi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al.,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Surgery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Today,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41(7),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July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2011</a:t>
            </a:r>
          </a:p>
          <a:p>
            <a:pPr marL="317500" indent="-304800">
              <a:lnSpc>
                <a:spcPts val="1080"/>
              </a:lnSpc>
              <a:buClr>
                <a:srgbClr val="000000"/>
              </a:buClr>
              <a:buAutoNum type="arabicPeriod" startAt="14"/>
              <a:tabLst>
                <a:tab pos="327025" algn="l"/>
                <a:tab pos="32766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http://www.coloclean.de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080"/>
              </a:lnSpc>
              <a:tabLst>
                <a:tab pos="327025" algn="l"/>
              </a:tabLst>
            </a:pPr>
            <a:r>
              <a:rPr sz="1000" dirty="0">
                <a:latin typeface="Arial"/>
                <a:cs typeface="Arial"/>
              </a:rPr>
              <a:t>15.	</a:t>
            </a:r>
            <a:r>
              <a:rPr sz="1000" u="sng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4"/>
              </a:rPr>
              <a:t>http://212.67.216.33/retrowash.html</a:t>
            </a:r>
            <a:endParaRPr sz="1000" dirty="0">
              <a:latin typeface="Arial"/>
              <a:cs typeface="Arial"/>
            </a:endParaRPr>
          </a:p>
          <a:p>
            <a:pPr marL="327660" indent="-314960">
              <a:lnSpc>
                <a:spcPts val="1080"/>
              </a:lnSpc>
              <a:buClr>
                <a:srgbClr val="000000"/>
              </a:buClr>
              <a:buAutoNum type="arabicPeriod" startAt="16"/>
              <a:tabLst>
                <a:tab pos="327025" algn="l"/>
                <a:tab pos="32766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5"/>
              </a:rPr>
              <a:t>http://www.crie.ru/vbi2/1-4-01.pdf</a:t>
            </a:r>
            <a:r>
              <a:rPr sz="1000" spc="-5" dirty="0">
                <a:solidFill>
                  <a:srgbClr val="CC0099"/>
                </a:solidFill>
                <a:latin typeface="Arial"/>
                <a:cs typeface="Arial"/>
                <a:hlinkClick r:id="rId15"/>
              </a:rPr>
              <a:t> </a:t>
            </a:r>
            <a:r>
              <a:rPr sz="1000" spc="-5" dirty="0">
                <a:latin typeface="Arial"/>
                <a:cs typeface="Arial"/>
              </a:rPr>
              <a:t>Cелькoва Е.П. </a:t>
            </a:r>
            <a:r>
              <a:rPr sz="1000" dirty="0">
                <a:latin typeface="Arial"/>
                <a:cs typeface="Arial"/>
              </a:rPr>
              <a:t>Гренкова Т.А., </a:t>
            </a:r>
            <a:r>
              <a:rPr sz="1000" spc="-5" dirty="0">
                <a:latin typeface="Arial"/>
                <a:cs typeface="Arial"/>
              </a:rPr>
              <a:t>Проблемы </a:t>
            </a:r>
            <a:r>
              <a:rPr sz="1000" dirty="0">
                <a:latin typeface="Arial"/>
                <a:cs typeface="Arial"/>
              </a:rPr>
              <a:t>инфекционной безопасности в гибкой </a:t>
            </a:r>
            <a:r>
              <a:rPr sz="1000" spc="-5" dirty="0">
                <a:latin typeface="Arial"/>
                <a:cs typeface="Arial"/>
              </a:rPr>
              <a:t>эндоскопии,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2010.</a:t>
            </a:r>
          </a:p>
          <a:p>
            <a:pPr marL="327660" indent="-314960">
              <a:lnSpc>
                <a:spcPts val="1080"/>
              </a:lnSpc>
              <a:buClr>
                <a:srgbClr val="000000"/>
              </a:buClr>
              <a:buAutoNum type="arabicPeriod" startAt="16"/>
              <a:tabLst>
                <a:tab pos="327025" algn="l"/>
                <a:tab pos="327660" algn="l"/>
              </a:tabLst>
            </a:pPr>
            <a:r>
              <a:rPr lang="lv-LV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</a:t>
            </a: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://www.medkursor.ru/biblioteka/oslojnenyi_rak_obod_kishki/lechenie_rak/12835.html 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sz="1000" dirty="0" err="1" smtClean="0">
                <a:latin typeface="Arial"/>
                <a:cs typeface="Arial"/>
              </a:rPr>
              <a:t>Декомпрессия</a:t>
            </a:r>
            <a:r>
              <a:rPr sz="1000" dirty="0" smtClean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межкишечного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анастомоза</a:t>
            </a:r>
            <a:endParaRPr sz="1000" dirty="0">
              <a:latin typeface="Arial"/>
              <a:cs typeface="Arial"/>
            </a:endParaRPr>
          </a:p>
          <a:p>
            <a:pPr marL="327660">
              <a:lnSpc>
                <a:spcPts val="1080"/>
              </a:lnSpc>
            </a:pPr>
            <a:r>
              <a:rPr sz="1000" dirty="0">
                <a:latin typeface="Arial"/>
                <a:cs typeface="Arial"/>
              </a:rPr>
              <a:t>в профилактике </a:t>
            </a:r>
            <a:r>
              <a:rPr sz="1000" spc="-5" dirty="0">
                <a:latin typeface="Arial"/>
                <a:cs typeface="Arial"/>
              </a:rPr>
              <a:t>его </a:t>
            </a:r>
            <a:r>
              <a:rPr sz="1000" dirty="0">
                <a:latin typeface="Arial"/>
                <a:cs typeface="Arial"/>
              </a:rPr>
              <a:t>недостаточности. </a:t>
            </a:r>
            <a:r>
              <a:rPr sz="1000" spc="-25" dirty="0">
                <a:latin typeface="Arial"/>
                <a:cs typeface="Arial"/>
              </a:rPr>
              <a:t>«Осложнѐнный </a:t>
            </a:r>
            <a:r>
              <a:rPr sz="1000" dirty="0">
                <a:latin typeface="Arial"/>
                <a:cs typeface="Arial"/>
              </a:rPr>
              <a:t>рак </a:t>
            </a:r>
            <a:r>
              <a:rPr sz="1000" spc="-5" dirty="0">
                <a:latin typeface="Arial"/>
                <a:cs typeface="Arial"/>
              </a:rPr>
              <a:t>толстой кишки». Г.А. Ефимов, Ю.М. Ушаков,</a:t>
            </a:r>
            <a:r>
              <a:rPr sz="1000" spc="-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1984.</a:t>
            </a:r>
          </a:p>
          <a:p>
            <a:pPr marL="327660" indent="-314960">
              <a:lnSpc>
                <a:spcPts val="1080"/>
              </a:lnSpc>
              <a:buClr>
                <a:srgbClr val="000000"/>
              </a:buClr>
              <a:buAutoNum type="arabicPeriod" startAt="18"/>
              <a:tabLst>
                <a:tab pos="327025" algn="l"/>
                <a:tab pos="32766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6"/>
              </a:rPr>
              <a:t>http://medicalplanet.su/xirurgia/248.html</a:t>
            </a:r>
            <a:r>
              <a:rPr sz="1000" spc="-5" dirty="0">
                <a:solidFill>
                  <a:srgbClr val="CC0099"/>
                </a:solidFill>
                <a:latin typeface="Arial"/>
                <a:cs typeface="Arial"/>
                <a:hlinkClick r:id="rId16"/>
              </a:rPr>
              <a:t> </a:t>
            </a:r>
            <a:r>
              <a:rPr sz="1000" dirty="0">
                <a:latin typeface="Arial"/>
                <a:cs typeface="Arial"/>
              </a:rPr>
              <a:t>Противопоказания к интубации </a:t>
            </a:r>
            <a:r>
              <a:rPr sz="1000" spc="-5" dirty="0">
                <a:latin typeface="Arial"/>
                <a:cs typeface="Arial"/>
              </a:rPr>
              <a:t>кишечника. Ретроградная </a:t>
            </a:r>
            <a:r>
              <a:rPr sz="1000" dirty="0">
                <a:latin typeface="Arial"/>
                <a:cs typeface="Arial"/>
              </a:rPr>
              <a:t>интубация</a:t>
            </a:r>
            <a:r>
              <a:rPr sz="1000" spc="-1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кишечника.</a:t>
            </a:r>
            <a:endParaRPr sz="1000" dirty="0">
              <a:latin typeface="Arial"/>
              <a:cs typeface="Arial"/>
            </a:endParaRPr>
          </a:p>
          <a:p>
            <a:pPr marL="327660" indent="-314960">
              <a:lnSpc>
                <a:spcPts val="1140"/>
              </a:lnSpc>
              <a:buAutoNum type="arabicPeriod" startAt="18"/>
              <a:tabLst>
                <a:tab pos="327025" algn="l"/>
                <a:tab pos="327660" algn="l"/>
              </a:tabLst>
            </a:pPr>
            <a:r>
              <a:rPr sz="1000" spc="-5" dirty="0">
                <a:latin typeface="Arial"/>
                <a:cs typeface="Arial"/>
              </a:rPr>
              <a:t>Матасов С.А., </a:t>
            </a:r>
            <a:r>
              <a:rPr sz="1000" dirty="0">
                <a:latin typeface="Arial"/>
                <a:cs typeface="Arial"/>
              </a:rPr>
              <a:t>Ильинский </a:t>
            </a:r>
            <a:r>
              <a:rPr sz="1000" spc="-5" dirty="0">
                <a:latin typeface="Arial"/>
                <a:cs typeface="Arial"/>
              </a:rPr>
              <a:t>И.М. Морфологические </a:t>
            </a:r>
            <a:r>
              <a:rPr sz="1000" dirty="0">
                <a:latin typeface="Arial"/>
                <a:cs typeface="Arial"/>
              </a:rPr>
              <a:t>изменения </a:t>
            </a:r>
            <a:r>
              <a:rPr sz="1000" spc="-5" dirty="0">
                <a:latin typeface="Arial"/>
                <a:cs typeface="Arial"/>
              </a:rPr>
              <a:t>кишечника </a:t>
            </a:r>
            <a:r>
              <a:rPr sz="1000" dirty="0">
                <a:latin typeface="Arial"/>
                <a:cs typeface="Arial"/>
              </a:rPr>
              <a:t>при </a:t>
            </a:r>
            <a:r>
              <a:rPr sz="1000" spc="-5" dirty="0">
                <a:latin typeface="Arial"/>
                <a:cs typeface="Arial"/>
              </a:rPr>
              <a:t>его </a:t>
            </a:r>
            <a:r>
              <a:rPr sz="1000" dirty="0">
                <a:latin typeface="Arial"/>
                <a:cs typeface="Arial"/>
              </a:rPr>
              <a:t>интубации в эксперименте. </a:t>
            </a:r>
            <a:r>
              <a:rPr sz="1000" spc="-5" dirty="0">
                <a:latin typeface="Arial"/>
                <a:cs typeface="Arial"/>
              </a:rPr>
              <a:t>Хирургия, </a:t>
            </a:r>
            <a:r>
              <a:rPr sz="1000" dirty="0">
                <a:latin typeface="Arial"/>
                <a:cs typeface="Arial"/>
              </a:rPr>
              <a:t>1982,10,</a:t>
            </a:r>
            <a:r>
              <a:rPr sz="1000" spc="-2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с. </a:t>
            </a:r>
            <a:r>
              <a:rPr sz="1000" spc="10" dirty="0">
                <a:latin typeface="Arial"/>
                <a:cs typeface="Arial"/>
              </a:rPr>
              <a:t>42-44.</a:t>
            </a:r>
            <a:endParaRPr sz="1000" dirty="0">
              <a:latin typeface="Arial"/>
              <a:cs typeface="Arial"/>
            </a:endParaRPr>
          </a:p>
          <a:p>
            <a:pPr marL="327660" marR="229235" indent="-314960">
              <a:lnSpc>
                <a:spcPct val="100000"/>
              </a:lnSpc>
              <a:buClr>
                <a:srgbClr val="000000"/>
              </a:buClr>
              <a:buAutoNum type="arabicPeriod" startAt="18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7"/>
              </a:rPr>
              <a:t>http://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7"/>
              </a:rPr>
              <a:t>worldwide.espacenet.com/publicationDetails/originalDocument?FT=D&amp;date=20080514&amp;DB=EPODOC&amp;locale=en_EP&amp;CC=EP&amp;NR=1615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8"/>
              </a:rPr>
              <a:t>539B1&amp;KC=B1&amp;ND=4</a:t>
            </a:r>
            <a:r>
              <a:rPr sz="1000" spc="-10" dirty="0" smtClean="0">
                <a:solidFill>
                  <a:srgbClr val="CC0099"/>
                </a:solidFill>
                <a:latin typeface="Arial"/>
                <a:cs typeface="Arial"/>
                <a:hlinkClick r:id="rId18"/>
              </a:rPr>
              <a:t> </a:t>
            </a:r>
            <a:r>
              <a:rPr sz="1000" spc="-5" dirty="0">
                <a:latin typeface="Arial"/>
                <a:cs typeface="Arial"/>
              </a:rPr>
              <a:t>Matasov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Disposable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Intestinal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Intubator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Drain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Irrigator,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European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ЕР1615539,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14.05.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2008</a:t>
            </a:r>
          </a:p>
          <a:p>
            <a:pPr marL="327660" marR="5080" indent="-314960">
              <a:lnSpc>
                <a:spcPct val="100000"/>
              </a:lnSpc>
              <a:buClr>
                <a:srgbClr val="000000"/>
              </a:buClr>
              <a:buAutoNum type="arabicPeriod" startAt="18"/>
              <a:tabLst>
                <a:tab pos="316865" algn="l"/>
                <a:tab pos="317500" algn="l"/>
              </a:tabLst>
            </a:pP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9"/>
              </a:rPr>
              <a:t>http://worldwide.espacenet.com/publicationDetails/originalDocument?FT=D&amp;date=20080514&amp;DB=EPODOC&amp;locale=en_EP&amp;CC=EP&amp;NR=1615</a:t>
            </a: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</a:t>
            </a:r>
            <a:r>
              <a:rPr lang="lv-LV"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8"/>
              </a:rPr>
              <a:t>539B1&amp;KC=B1&amp;ND=4</a:t>
            </a:r>
            <a:r>
              <a:rPr lang="lv-LV" sz="1000" spc="-10" dirty="0">
                <a:solidFill>
                  <a:srgbClr val="CC0099"/>
                </a:solidFill>
                <a:latin typeface="Arial"/>
                <a:cs typeface="Arial"/>
                <a:hlinkClick r:id="rId18"/>
              </a:rPr>
              <a:t> </a:t>
            </a:r>
            <a:r>
              <a:rPr sz="1000" spc="-5" dirty="0" err="1" smtClean="0">
                <a:latin typeface="Arial"/>
                <a:cs typeface="Arial"/>
              </a:rPr>
              <a:t>Матасов</a:t>
            </a:r>
            <a:r>
              <a:rPr sz="1000" spc="-5" dirty="0" smtClean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С.А., </a:t>
            </a:r>
            <a:r>
              <a:rPr sz="1000" dirty="0">
                <a:latin typeface="Arial"/>
                <a:cs typeface="Arial"/>
              </a:rPr>
              <a:t>Одноразовый интубатор </a:t>
            </a:r>
            <a:r>
              <a:rPr sz="1000" spc="-5" dirty="0">
                <a:latin typeface="Arial"/>
                <a:cs typeface="Arial"/>
              </a:rPr>
              <a:t>колон </a:t>
            </a:r>
            <a:r>
              <a:rPr sz="1000" dirty="0">
                <a:latin typeface="Arial"/>
                <a:cs typeface="Arial"/>
              </a:rPr>
              <a:t>с </a:t>
            </a:r>
            <a:r>
              <a:rPr sz="1000" spc="-5" dirty="0">
                <a:latin typeface="Arial"/>
                <a:cs typeface="Arial"/>
              </a:rPr>
              <a:t>дренажом </a:t>
            </a:r>
            <a:r>
              <a:rPr sz="1000" dirty="0">
                <a:latin typeface="Arial"/>
                <a:cs typeface="Arial"/>
              </a:rPr>
              <a:t>и </a:t>
            </a:r>
            <a:r>
              <a:rPr sz="1000" spc="-5" dirty="0">
                <a:latin typeface="Arial"/>
                <a:cs typeface="Arial"/>
              </a:rPr>
              <a:t>ирригатором, Евразийский </a:t>
            </a:r>
            <a:r>
              <a:rPr sz="1000" dirty="0">
                <a:latin typeface="Arial"/>
                <a:cs typeface="Arial"/>
              </a:rPr>
              <a:t>патент № 010137,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30.06.2008.</a:t>
            </a:r>
            <a:endParaRPr sz="1000" dirty="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buAutoNum type="arabicPeriod" startAt="18"/>
              <a:tabLst>
                <a:tab pos="327025" algn="l"/>
                <a:tab pos="327660" algn="l"/>
              </a:tabLst>
            </a:pPr>
            <a:r>
              <a:rPr sz="1000" spc="-5" dirty="0">
                <a:latin typeface="Arial"/>
                <a:cs typeface="Arial"/>
              </a:rPr>
              <a:t>Матасов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С.А.,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Кишечный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дренаж,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авторское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свидетельство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СССР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№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927254,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1982.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Бюллетень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18.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0"/>
              </a:spcBef>
            </a:pPr>
            <a:r>
              <a:rPr dirty="0" smtClean="0"/>
              <a:t>1</a:t>
            </a:r>
            <a:r>
              <a:rPr lang="ru-RU" dirty="0" smtClean="0"/>
              <a:t>3</a:t>
            </a:r>
            <a:endParaRPr dirty="0"/>
          </a:p>
        </p:txBody>
      </p:sp>
      <p:sp>
        <p:nvSpPr>
          <p:cNvPr id="8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" action="ppaction://hlinkshowjump?jump=previousslide"/>
          </p:cNvPr>
          <p:cNvSpPr/>
          <p:nvPr/>
        </p:nvSpPr>
        <p:spPr>
          <a:xfrm>
            <a:off x="8177276" y="506476"/>
            <a:ext cx="763587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159750" y="188976"/>
            <a:ext cx="765175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60"/>
              </a:spcBef>
            </a:pPr>
            <a:r>
              <a:rPr sz="1200" b="1" spc="-15" dirty="0">
                <a:latin typeface="Arial"/>
                <a:cs typeface="Arial"/>
                <a:hlinkClick r:id="rId3"/>
              </a:rPr>
              <a:t>Главная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772" y="788619"/>
            <a:ext cx="8608695" cy="249747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800" b="1" spc="-5" dirty="0" smtClean="0">
                <a:latin typeface="Arial"/>
                <a:cs typeface="Arial"/>
              </a:rPr>
              <a:t>1</a:t>
            </a:r>
            <a:r>
              <a:rPr lang="ru-RU" b="1" spc="-5" dirty="0" smtClean="0">
                <a:latin typeface="Arial"/>
                <a:cs typeface="Arial"/>
              </a:rPr>
              <a:t>4</a:t>
            </a:r>
            <a:r>
              <a:rPr sz="1800" b="1" spc="-5" dirty="0" smtClean="0">
                <a:latin typeface="Arial"/>
                <a:cs typeface="Arial"/>
              </a:rPr>
              <a:t>. </a:t>
            </a:r>
            <a:r>
              <a:rPr sz="1800" b="1" spc="-5" dirty="0">
                <a:latin typeface="Arial"/>
                <a:cs typeface="Arial"/>
              </a:rPr>
              <a:t>Основные </a:t>
            </a:r>
            <a:r>
              <a:rPr sz="1800" b="1" spc="-15" dirty="0" err="1">
                <a:latin typeface="Arial"/>
                <a:cs typeface="Arial"/>
              </a:rPr>
              <a:t>источники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10" dirty="0" err="1" smtClean="0">
                <a:latin typeface="Arial"/>
                <a:cs typeface="Arial"/>
              </a:rPr>
              <a:t>информации</a:t>
            </a:r>
            <a:r>
              <a:rPr lang="ru-RU" b="1" spc="-10" dirty="0">
                <a:latin typeface="Arial"/>
                <a:cs typeface="Arial"/>
              </a:rPr>
              <a:t> </a:t>
            </a:r>
            <a:endParaRPr sz="18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27660" marR="5080" indent="-314960">
              <a:lnSpc>
                <a:spcPts val="960"/>
              </a:lnSpc>
              <a:spcBef>
                <a:spcPts val="575"/>
              </a:spcBef>
              <a:buClr>
                <a:srgbClr val="000000"/>
              </a:buClr>
              <a:buAutoNum type="arabicPeriod" startAt="23"/>
              <a:tabLst>
                <a:tab pos="316865" algn="l"/>
                <a:tab pos="3175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http://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worldwide.espacenet.com/publicationDetails/originalDocument?FT=D&amp;date=20080630&amp;DB=EPODOC&amp;locale=en_EP&amp;CC=EA&amp;NR=010137B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0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1&amp;KC=B1&amp;ND=4</a:t>
            </a:r>
            <a:r>
              <a:rPr sz="1000" spc="30" dirty="0" smtClean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Matasov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Disposable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Intestinal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Intubator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Drain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Irrigator,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patent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Canada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CA2493909,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31.12.2003.</a:t>
            </a:r>
            <a:endParaRPr sz="1000" dirty="0">
              <a:latin typeface="Arial"/>
              <a:cs typeface="Arial"/>
            </a:endParaRPr>
          </a:p>
          <a:p>
            <a:pPr marL="223520" indent="-210820">
              <a:lnSpc>
                <a:spcPct val="100000"/>
              </a:lnSpc>
              <a:spcBef>
                <a:spcPts val="10"/>
              </a:spcBef>
              <a:buClr>
                <a:srgbClr val="000000"/>
              </a:buClr>
              <a:buAutoNum type="arabicPeriod" startAt="23"/>
              <a:tabLst>
                <a:tab pos="223520" algn="l"/>
              </a:tabLst>
            </a:pPr>
            <a:r>
              <a:rPr lang="ru-RU" sz="10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   </a:t>
            </a:r>
            <a:r>
              <a:rPr sz="10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</a:t>
            </a:r>
            <a:r>
              <a:rPr sz="1000" u="sng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://worldwide.espacenet.com/publicationDetails/originalDocument?CC=AU&amp;NR=2003264913A1&amp;KC=A1&amp;FT=D&amp;ND=5&amp;date=20040106&amp;DB</a:t>
            </a:r>
            <a:endParaRPr sz="1000" dirty="0">
              <a:latin typeface="Arial"/>
              <a:cs typeface="Arial"/>
            </a:endParaRPr>
          </a:p>
          <a:p>
            <a:pPr marL="222885">
              <a:lnSpc>
                <a:spcPct val="100000"/>
              </a:lnSpc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=EPODOC&amp;locale=en_EP</a:t>
            </a:r>
            <a:r>
              <a:rPr sz="1000" spc="70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Matasov S., </a:t>
            </a:r>
            <a:r>
              <a:rPr sz="1000" dirty="0">
                <a:latin typeface="Arial"/>
                <a:cs typeface="Arial"/>
              </a:rPr>
              <a:t>Disposable Intestinal Intubator </a:t>
            </a:r>
            <a:r>
              <a:rPr sz="1000" spc="-5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Drain and Irrigator, patent of Australia </a:t>
            </a:r>
            <a:r>
              <a:rPr sz="1000" spc="-5" dirty="0">
                <a:latin typeface="Arial"/>
                <a:cs typeface="Arial"/>
              </a:rPr>
              <a:t>AU2003264913, 31.07.2008.</a:t>
            </a:r>
            <a:endParaRPr sz="1000" dirty="0">
              <a:latin typeface="Arial"/>
              <a:cs typeface="Arial"/>
            </a:endParaRPr>
          </a:p>
          <a:p>
            <a:pPr marL="292100" marR="381635" indent="-292100">
              <a:lnSpc>
                <a:spcPct val="100000"/>
              </a:lnSpc>
              <a:buClr>
                <a:srgbClr val="000000"/>
              </a:buClr>
              <a:buAutoNum type="arabicPeriod" startAt="25"/>
              <a:tabLst>
                <a:tab pos="2921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http://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worldwide.espacenet.com/publicationDetails/originalDocument?FT=D&amp;date=20091230&amp;DB=EPODOC&amp;locale=en_EP&amp;CC=CN&amp;NR=10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0574818C&amp;KC=C&amp;ND=4</a:t>
            </a:r>
            <a:r>
              <a:rPr sz="1000" dirty="0" smtClean="0">
                <a:solidFill>
                  <a:srgbClr val="CC0099"/>
                </a:solidFill>
                <a:latin typeface="Arial"/>
                <a:cs typeface="Arial"/>
                <a:hlinkClick r:id="rId6"/>
              </a:rPr>
              <a:t> </a:t>
            </a:r>
            <a:r>
              <a:rPr sz="1000" spc="-5" dirty="0">
                <a:latin typeface="Arial"/>
                <a:cs typeface="Arial"/>
              </a:rPr>
              <a:t>Matasov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S., </a:t>
            </a:r>
            <a:r>
              <a:rPr sz="1000" dirty="0">
                <a:latin typeface="Arial"/>
                <a:cs typeface="Arial"/>
              </a:rPr>
              <a:t>Disposable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Intestinal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Intubator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Drain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Irrigator,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China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CN100574818,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30.12.2009.</a:t>
            </a:r>
            <a:endParaRPr sz="1000" dirty="0">
              <a:latin typeface="Arial"/>
              <a:cs typeface="Arial"/>
            </a:endParaRPr>
          </a:p>
          <a:p>
            <a:pPr marL="292100" marR="389255" indent="-292100">
              <a:lnSpc>
                <a:spcPct val="100000"/>
              </a:lnSpc>
              <a:buClr>
                <a:srgbClr val="000000"/>
              </a:buClr>
              <a:buAutoNum type="arabicPeriod" startAt="25"/>
              <a:tabLst>
                <a:tab pos="2921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http://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worldwide.espacenet.com/publicationDetails/originalDocument?FT=D&amp;date=20071112&amp;DB=EPODOC&amp;locale=en_EP&amp;CC=UA&amp;NR=80</a:t>
            </a:r>
            <a:r>
              <a:rPr lang="ru-RU"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828C2&amp;KC=C2&amp;ND=4</a:t>
            </a:r>
            <a:r>
              <a:rPr sz="1000" spc="-5" dirty="0" smtClean="0">
                <a:solidFill>
                  <a:srgbClr val="CC0099"/>
                </a:solidFill>
                <a:latin typeface="Arial"/>
                <a:cs typeface="Arial"/>
                <a:hlinkClick r:id="rId7"/>
              </a:rPr>
              <a:t> </a:t>
            </a:r>
            <a:r>
              <a:rPr sz="1000" spc="-5" dirty="0">
                <a:latin typeface="Arial"/>
                <a:cs typeface="Arial"/>
              </a:rPr>
              <a:t>Matasov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Disposable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Intestinal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Intubator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Drain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Irrigator,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patent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Ukraine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UA80828,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12.11.2007.</a:t>
            </a:r>
            <a:endParaRPr sz="1000" dirty="0">
              <a:latin typeface="Arial"/>
              <a:cs typeface="Arial"/>
            </a:endParaRPr>
          </a:p>
          <a:p>
            <a:pPr marL="292100" marR="409575" indent="-292100">
              <a:lnSpc>
                <a:spcPct val="100000"/>
              </a:lnSpc>
              <a:buClr>
                <a:srgbClr val="000000"/>
              </a:buClr>
              <a:buAutoNum type="arabicPeriod" startAt="25"/>
              <a:tabLst>
                <a:tab pos="292100" algn="l"/>
              </a:tabLst>
            </a:pPr>
            <a:r>
              <a:rPr sz="10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http://</a:t>
            </a:r>
            <a:r>
              <a:rPr sz="10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worldwide.espacenet.com/publicationDetails/originalDocument?FT=D&amp;date=20030320&amp;DB=EPODOC&amp;locale=en_EP&amp;CC=LV&amp;NR=12</a:t>
            </a:r>
            <a:r>
              <a:rPr sz="10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963B&amp;KC=B&amp;ND=4</a:t>
            </a:r>
            <a:r>
              <a:rPr sz="1000" spc="20" dirty="0" smtClean="0">
                <a:solidFill>
                  <a:srgbClr val="CC0099"/>
                </a:solidFill>
                <a:latin typeface="Arial"/>
                <a:cs typeface="Arial"/>
                <a:hlinkClick r:id="rId8"/>
              </a:rPr>
              <a:t> </a:t>
            </a:r>
            <a:r>
              <a:rPr sz="1000" spc="-5" dirty="0">
                <a:latin typeface="Arial"/>
                <a:cs typeface="Arial"/>
              </a:rPr>
              <a:t>Matasov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S., </a:t>
            </a:r>
            <a:r>
              <a:rPr sz="1000" dirty="0">
                <a:latin typeface="Arial"/>
                <a:cs typeface="Arial"/>
              </a:rPr>
              <a:t>Disposable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Intubator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with</a:t>
            </a:r>
            <a:r>
              <a:rPr sz="1000" dirty="0">
                <a:latin typeface="Arial"/>
                <a:cs typeface="Arial"/>
              </a:rPr>
              <a:t> drainage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recanalizator-Irrigator,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patent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Latvia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LV12963,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20.03.2003.</a:t>
            </a:r>
            <a:endParaRPr sz="1000" dirty="0">
              <a:latin typeface="Arial"/>
              <a:cs typeface="Arial"/>
            </a:endParaRPr>
          </a:p>
          <a:p>
            <a:pPr marL="291465" indent="-278765">
              <a:lnSpc>
                <a:spcPts val="1080"/>
              </a:lnSpc>
              <a:buAutoNum type="arabicPeriod" startAt="25"/>
              <a:tabLst>
                <a:tab pos="292100" algn="l"/>
              </a:tabLst>
            </a:pPr>
            <a:r>
              <a:rPr lang="ru-RU" sz="1000" spc="-5" dirty="0">
                <a:latin typeface="Arial"/>
                <a:cs typeface="Arial"/>
              </a:rPr>
              <a:t>Матасов С.А. Проблемы и перспективы интубации кишечника, </a:t>
            </a:r>
            <a:r>
              <a:rPr lang="ru-RU" sz="1000" spc="-5" dirty="0" smtClean="0">
                <a:latin typeface="Arial"/>
                <a:cs typeface="Arial"/>
                <a:hlinkClick r:id="rId9" action="ppaction://hlinkfile"/>
              </a:rPr>
              <a:t>book.pdf</a:t>
            </a:r>
            <a:r>
              <a:rPr lang="ru-RU" sz="1000" spc="-5" dirty="0" smtClean="0">
                <a:latin typeface="Arial"/>
                <a:cs typeface="Arial"/>
              </a:rPr>
              <a:t> , </a:t>
            </a:r>
            <a:endParaRPr lang="lv-LV" sz="1000" spc="-5" dirty="0" smtClean="0">
              <a:latin typeface="Arial"/>
              <a:cs typeface="Arial"/>
            </a:endParaRPr>
          </a:p>
          <a:p>
            <a:pPr marL="291465" indent="-278765">
              <a:lnSpc>
                <a:spcPts val="1080"/>
              </a:lnSpc>
              <a:buAutoNum type="arabicPeriod" startAt="25"/>
              <a:tabLst>
                <a:tab pos="292100" algn="l"/>
              </a:tabLst>
            </a:pPr>
            <a:r>
              <a:rPr lang="ru-RU" sz="1000" spc="-5" dirty="0" smtClean="0">
                <a:latin typeface="Arial"/>
                <a:cs typeface="Arial"/>
              </a:rPr>
              <a:t>Матасов </a:t>
            </a:r>
            <a:r>
              <a:rPr lang="ru-RU" sz="1000" spc="-5" dirty="0">
                <a:latin typeface="Arial"/>
                <a:cs typeface="Arial"/>
              </a:rPr>
              <a:t>С.А. Асептический способ 1-моментной  резекции опухоли толстой кишки и устройство для его осуществления. Патентная заявка ЛР Р-12-66, 2012.</a:t>
            </a:r>
          </a:p>
          <a:p>
            <a:pPr marL="291465" indent="-278765">
              <a:lnSpc>
                <a:spcPts val="1080"/>
              </a:lnSpc>
              <a:buAutoNum type="arabicPeriod" startAt="25"/>
              <a:tabLst>
                <a:tab pos="292100" algn="l"/>
              </a:tabLst>
            </a:pPr>
            <a:r>
              <a:rPr lang="ru-RU" sz="1000" spc="-5" dirty="0" err="1">
                <a:latin typeface="Arial"/>
                <a:cs typeface="Arial"/>
              </a:rPr>
              <a:t>Ганичкин</a:t>
            </a:r>
            <a:r>
              <a:rPr lang="ru-RU" sz="1000" spc="-5" dirty="0">
                <a:latin typeface="Arial"/>
                <a:cs typeface="Arial"/>
              </a:rPr>
              <a:t> А.М. Рак толстой кишки, «Медицина», 1970, стр. 219.</a:t>
            </a:r>
          </a:p>
        </p:txBody>
      </p:sp>
      <p:sp>
        <p:nvSpPr>
          <p:cNvPr id="7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4013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0"/>
              </a:spcBef>
            </a:pPr>
            <a:r>
              <a:rPr dirty="0" smtClean="0"/>
              <a:t>1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10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44000" y="2373000"/>
            <a:ext cx="3539998" cy="4116000"/>
          </a:xfrm>
          <a:prstGeom prst="rect">
            <a:avLst/>
          </a:prstGeom>
          <a:blipFill>
            <a:blip r:embed="rId3" cstate="print"/>
            <a:srcRect/>
            <a:stretch>
              <a:fillRect l="4568" t="-10829" r="-4568" b="-9337"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665307" y="5278016"/>
            <a:ext cx="413211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424" y="1239525"/>
            <a:ext cx="8387997" cy="1231106"/>
          </a:xfrm>
          <a:prstGeom prst="rect">
            <a:avLst/>
          </a:prstGeom>
        </p:spPr>
        <p:txBody>
          <a:bodyPr wrap="square" lIns="0" tIns="0" rIns="0" bIns="0" anchor="t" anchorCtr="1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lang="ru-RU" sz="1600" spc="-10" dirty="0" smtClean="0">
                <a:latin typeface="Arial"/>
                <a:cs typeface="Arial"/>
              </a:rPr>
              <a:t>Цифры смертност</a:t>
            </a:r>
            <a:r>
              <a:rPr lang="ru-RU" sz="1600" spc="-10" dirty="0">
                <a:latin typeface="Arial"/>
                <a:cs typeface="Arial"/>
              </a:rPr>
              <a:t>и</a:t>
            </a:r>
            <a:r>
              <a:rPr lang="ru-RU" sz="1600" b="1" spc="-1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после </a:t>
            </a:r>
            <a:r>
              <a:rPr lang="ru-RU" sz="1600" spc="-5" dirty="0" smtClean="0">
                <a:latin typeface="Arial"/>
                <a:cs typeface="Arial"/>
              </a:rPr>
              <a:t>операций по поводу рака </a:t>
            </a:r>
            <a:r>
              <a:rPr lang="ru-RU" sz="1600" spc="-25" dirty="0" smtClean="0">
                <a:latin typeface="Arial"/>
                <a:cs typeface="Arial"/>
              </a:rPr>
              <a:t>толстой кишки</a:t>
            </a:r>
            <a:r>
              <a:rPr lang="ru-RU" sz="1600" spc="-10" dirty="0" smtClean="0">
                <a:latin typeface="Arial"/>
                <a:cs typeface="Arial"/>
              </a:rPr>
              <a:t> очень </a:t>
            </a:r>
            <a:r>
              <a:rPr lang="ru-RU" sz="1600" dirty="0" smtClean="0">
                <a:latin typeface="Arial"/>
                <a:cs typeface="Arial"/>
              </a:rPr>
              <a:t>неоднородны</a:t>
            </a:r>
            <a:r>
              <a:rPr lang="ru-RU" sz="1600" spc="-20" dirty="0" smtClean="0">
                <a:latin typeface="Arial"/>
                <a:cs typeface="Arial"/>
              </a:rPr>
              <a:t>. </a:t>
            </a:r>
            <a:r>
              <a:rPr lang="ru-RU" sz="1600" spc="5" dirty="0" smtClean="0">
                <a:latin typeface="Arial"/>
                <a:cs typeface="Arial"/>
              </a:rPr>
              <a:t>Например, по данным из </a:t>
            </a:r>
            <a:r>
              <a:rPr lang="ru-RU" sz="1600" spc="-105" dirty="0" smtClean="0">
                <a:latin typeface="Arial"/>
                <a:cs typeface="Arial"/>
              </a:rPr>
              <a:t>ФРГ </a:t>
            </a:r>
            <a:r>
              <a:rPr lang="ru-RU" sz="1600" dirty="0" smtClean="0">
                <a:latin typeface="Arial"/>
                <a:cs typeface="Arial"/>
              </a:rPr>
              <a:t>в</a:t>
            </a:r>
            <a:r>
              <a:rPr lang="ru-RU" sz="1600" spc="-245" dirty="0" smtClean="0">
                <a:latin typeface="Arial"/>
                <a:cs typeface="Arial"/>
              </a:rPr>
              <a:t> </a:t>
            </a:r>
            <a:r>
              <a:rPr lang="ru-RU" sz="1600" spc="-10" dirty="0">
                <a:latin typeface="Arial"/>
                <a:cs typeface="Arial"/>
              </a:rPr>
              <a:t>течение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-10" dirty="0">
                <a:latin typeface="Arial"/>
                <a:cs typeface="Arial"/>
              </a:rPr>
              <a:t>30 </a:t>
            </a:r>
            <a:r>
              <a:rPr lang="ru-RU" sz="1600" dirty="0">
                <a:latin typeface="Arial"/>
                <a:cs typeface="Arial"/>
              </a:rPr>
              <a:t>дней после </a:t>
            </a:r>
            <a:r>
              <a:rPr lang="ru-RU" sz="1600" spc="-5" dirty="0" smtClean="0">
                <a:latin typeface="Arial"/>
                <a:cs typeface="Arial"/>
              </a:rPr>
              <a:t>наложения </a:t>
            </a:r>
            <a:r>
              <a:rPr lang="ru-RU" sz="1600" spc="-10" dirty="0" smtClean="0">
                <a:latin typeface="Arial"/>
                <a:cs typeface="Arial"/>
              </a:rPr>
              <a:t>первичного анастомоза </a:t>
            </a:r>
            <a:r>
              <a:rPr lang="ru-RU" sz="1600" spc="-15" dirty="0">
                <a:latin typeface="Arial"/>
                <a:cs typeface="Arial"/>
              </a:rPr>
              <a:t>умерло </a:t>
            </a:r>
            <a:r>
              <a:rPr lang="ru-RU" sz="1600" b="1" spc="5" dirty="0">
                <a:latin typeface="Arial"/>
                <a:cs typeface="Arial"/>
              </a:rPr>
              <a:t>12% </a:t>
            </a:r>
            <a:r>
              <a:rPr lang="ru-RU" sz="1600" spc="-5" dirty="0" smtClean="0">
                <a:latin typeface="Arial"/>
                <a:cs typeface="Arial"/>
              </a:rPr>
              <a:t>больных, </a:t>
            </a:r>
            <a:r>
              <a:rPr lang="ru-RU" sz="1600" spc="-5" dirty="0" smtClean="0">
                <a:latin typeface="Arial"/>
                <a:cs typeface="Arial"/>
              </a:rPr>
              <a:t>а после операции </a:t>
            </a:r>
            <a:r>
              <a:rPr lang="ru-RU" sz="1600" spc="-20" dirty="0">
                <a:latin typeface="Arial"/>
                <a:cs typeface="Arial"/>
              </a:rPr>
              <a:t>Гартмана </a:t>
            </a:r>
            <a:r>
              <a:rPr lang="ru-RU" sz="1600" dirty="0" smtClean="0">
                <a:latin typeface="Arial"/>
                <a:cs typeface="Arial"/>
              </a:rPr>
              <a:t>- </a:t>
            </a:r>
            <a:r>
              <a:rPr lang="ru-RU" sz="1600" b="1" spc="10" dirty="0" smtClean="0">
                <a:latin typeface="Arial"/>
                <a:cs typeface="Arial"/>
              </a:rPr>
              <a:t>25</a:t>
            </a:r>
            <a:r>
              <a:rPr lang="ru-RU" sz="1600" b="1" spc="10" dirty="0">
                <a:latin typeface="Arial"/>
                <a:cs typeface="Arial"/>
              </a:rPr>
              <a:t>% </a:t>
            </a:r>
            <a:r>
              <a:rPr lang="ru-RU" sz="1600" u="heavy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[</a:t>
            </a:r>
            <a:r>
              <a:rPr lang="ru-RU" sz="1600" u="heavy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1]</a:t>
            </a:r>
            <a:r>
              <a:rPr lang="ru-RU" sz="1600" dirty="0">
                <a:latin typeface="Arial"/>
                <a:cs typeface="Arial"/>
              </a:rPr>
              <a:t>; </a:t>
            </a:r>
            <a:r>
              <a:rPr lang="ru-RU" sz="1600" dirty="0" smtClean="0">
                <a:latin typeface="Arial"/>
                <a:cs typeface="Arial"/>
              </a:rPr>
              <a:t>в </a:t>
            </a:r>
            <a:r>
              <a:rPr lang="ru-RU" sz="1600" spc="-10" dirty="0">
                <a:latin typeface="Arial"/>
                <a:cs typeface="Arial"/>
              </a:rPr>
              <a:t>статье </a:t>
            </a:r>
            <a:r>
              <a:rPr lang="ru-RU" sz="1600" spc="5" dirty="0" smtClean="0">
                <a:latin typeface="Arial"/>
                <a:cs typeface="Arial"/>
              </a:rPr>
              <a:t>из </a:t>
            </a:r>
            <a:r>
              <a:rPr lang="ru-RU" sz="1600" spc="-10" dirty="0" smtClean="0">
                <a:latin typeface="Arial"/>
                <a:cs typeface="Arial"/>
              </a:rPr>
              <a:t>Великобритании </a:t>
            </a:r>
            <a:r>
              <a:rPr lang="ru-RU" sz="1600" spc="-5" dirty="0">
                <a:latin typeface="Arial"/>
                <a:cs typeface="Arial"/>
              </a:rPr>
              <a:t>последний </a:t>
            </a:r>
            <a:r>
              <a:rPr lang="ru-RU" sz="1600" spc="-15" dirty="0" smtClean="0">
                <a:latin typeface="Arial"/>
                <a:cs typeface="Arial"/>
              </a:rPr>
              <a:t>показатель </a:t>
            </a:r>
            <a:r>
              <a:rPr lang="ru-RU" sz="1600" dirty="0" smtClean="0">
                <a:latin typeface="Arial"/>
                <a:cs typeface="Arial"/>
              </a:rPr>
              <a:t>выше </a:t>
            </a:r>
            <a:r>
              <a:rPr lang="ru-RU" sz="1600" dirty="0">
                <a:latin typeface="Arial"/>
                <a:cs typeface="Arial"/>
              </a:rPr>
              <a:t>- </a:t>
            </a:r>
            <a:r>
              <a:rPr lang="ru-RU" sz="1600" b="1" spc="10" dirty="0">
                <a:latin typeface="Arial"/>
                <a:cs typeface="Arial"/>
              </a:rPr>
              <a:t>30% </a:t>
            </a:r>
            <a:r>
              <a:rPr lang="ru-RU" sz="1600" u="heavy" spc="5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[2]</a:t>
            </a:r>
            <a:r>
              <a:rPr lang="ru-RU" sz="1600" spc="5" dirty="0">
                <a:latin typeface="Arial"/>
                <a:cs typeface="Arial"/>
              </a:rPr>
              <a:t>. </a:t>
            </a:r>
            <a:r>
              <a:rPr lang="ru-RU" sz="1600" dirty="0" smtClean="0">
                <a:latin typeface="Arial"/>
                <a:cs typeface="Arial"/>
              </a:rPr>
              <a:t>Обычно</a:t>
            </a:r>
            <a:r>
              <a:rPr lang="ru-RU" sz="1600" spc="-10" dirty="0" smtClean="0">
                <a:latin typeface="Arial"/>
                <a:cs typeface="Arial"/>
              </a:rPr>
              <a:t>: </a:t>
            </a:r>
            <a:r>
              <a:rPr lang="ru-RU" sz="1600" b="1" spc="5" dirty="0">
                <a:latin typeface="Arial"/>
                <a:cs typeface="Arial"/>
              </a:rPr>
              <a:t>6-39</a:t>
            </a:r>
            <a:r>
              <a:rPr lang="ru-RU" sz="1600" b="1" spc="5" dirty="0" smtClean="0">
                <a:latin typeface="Arial"/>
                <a:cs typeface="Arial"/>
              </a:rPr>
              <a:t>% </a:t>
            </a:r>
            <a:r>
              <a:rPr lang="ru-RU" sz="1600" u="heavy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[</a:t>
            </a:r>
            <a:r>
              <a:rPr lang="ru-RU" sz="1600" u="heavy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3]</a:t>
            </a:r>
            <a:r>
              <a:rPr lang="ru-RU" sz="1600" dirty="0">
                <a:latin typeface="Arial"/>
                <a:cs typeface="Arial"/>
              </a:rPr>
              <a:t>, </a:t>
            </a:r>
            <a:r>
              <a:rPr lang="ru-RU" sz="1600" b="1" spc="5" dirty="0" smtClean="0">
                <a:latin typeface="Arial"/>
                <a:cs typeface="Arial"/>
              </a:rPr>
              <a:t>6-22</a:t>
            </a:r>
            <a:r>
              <a:rPr lang="ru-RU" sz="1600" b="1" spc="5" dirty="0">
                <a:latin typeface="Arial"/>
                <a:cs typeface="Arial"/>
              </a:rPr>
              <a:t>% </a:t>
            </a:r>
            <a:r>
              <a:rPr lang="ru-RU" sz="1600" u="heavy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[</a:t>
            </a:r>
            <a:r>
              <a:rPr lang="ru-RU" sz="1600" u="heavy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4]</a:t>
            </a:r>
            <a:r>
              <a:rPr lang="ru-RU" sz="1600" dirty="0">
                <a:latin typeface="Arial"/>
                <a:cs typeface="Arial"/>
              </a:rPr>
              <a:t>, </a:t>
            </a:r>
            <a:r>
              <a:rPr lang="ru-RU" sz="1600" b="1" spc="5" dirty="0" smtClean="0">
                <a:latin typeface="Arial"/>
                <a:cs typeface="Arial"/>
              </a:rPr>
              <a:t>25</a:t>
            </a:r>
            <a:r>
              <a:rPr lang="ru-RU" sz="1600" b="1" spc="5" dirty="0">
                <a:latin typeface="Arial"/>
                <a:cs typeface="Arial"/>
              </a:rPr>
              <a:t>% </a:t>
            </a:r>
            <a:r>
              <a:rPr lang="ru-RU" sz="1600" u="heavy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[5]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смерть </a:t>
            </a:r>
            <a:r>
              <a:rPr lang="ru-RU" sz="1600" spc="-10" dirty="0">
                <a:latin typeface="Arial"/>
                <a:cs typeface="Arial"/>
              </a:rPr>
              <a:t>ассоциируется </a:t>
            </a:r>
            <a:r>
              <a:rPr lang="ru-RU" sz="1600" dirty="0" smtClean="0">
                <a:latin typeface="Arial"/>
                <a:cs typeface="Arial"/>
              </a:rPr>
              <a:t>с </a:t>
            </a:r>
            <a:r>
              <a:rPr lang="ru-RU" sz="1600" spc="-20" dirty="0" smtClean="0">
                <a:latin typeface="Arial"/>
                <a:cs typeface="Arial"/>
              </a:rPr>
              <a:t>течью</a:t>
            </a:r>
            <a:r>
              <a:rPr lang="ru-RU" sz="1600" spc="15" dirty="0" smtClean="0">
                <a:latin typeface="Arial"/>
                <a:cs typeface="Arial"/>
              </a:rPr>
              <a:t> </a:t>
            </a:r>
            <a:r>
              <a:rPr lang="ru-RU" sz="1600" spc="-10" dirty="0">
                <a:latin typeface="Arial"/>
                <a:cs typeface="Arial"/>
              </a:rPr>
              <a:t>анастомоза</a:t>
            </a:r>
            <a:r>
              <a:rPr lang="ru-RU" sz="1600" spc="-10" dirty="0" smtClean="0">
                <a:latin typeface="Arial"/>
                <a:cs typeface="Arial"/>
              </a:rPr>
              <a:t>.</a:t>
            </a:r>
          </a:p>
        </p:txBody>
      </p:sp>
      <p:sp>
        <p:nvSpPr>
          <p:cNvPr id="13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2</a:t>
            </a:r>
            <a:endParaRPr dirty="0"/>
          </a:p>
        </p:txBody>
      </p:sp>
      <p:sp>
        <p:nvSpPr>
          <p:cNvPr id="21" name="Rectangle 20"/>
          <p:cNvSpPr/>
          <p:nvPr/>
        </p:nvSpPr>
        <p:spPr>
          <a:xfrm>
            <a:off x="0" y="849868"/>
            <a:ext cx="922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spc="-5" dirty="0" smtClean="0">
                <a:latin typeface="Arial"/>
                <a:cs typeface="Arial"/>
              </a:rPr>
              <a:t>2. Смертность и</a:t>
            </a:r>
            <a:r>
              <a:rPr lang="ru-RU" b="1" spc="-5" dirty="0">
                <a:latin typeface="Arial"/>
                <a:cs typeface="Arial"/>
              </a:rPr>
              <a:t> </a:t>
            </a:r>
            <a:r>
              <a:rPr lang="ru-RU" b="1" spc="-5" dirty="0" smtClean="0">
                <a:latin typeface="Arial"/>
                <a:cs typeface="Arial"/>
              </a:rPr>
              <a:t>течь анастомозов после операций на </a:t>
            </a:r>
            <a:r>
              <a:rPr lang="ru-RU" b="1" spc="-10" dirty="0" smtClean="0">
                <a:latin typeface="Arial"/>
                <a:cs typeface="Arial"/>
              </a:rPr>
              <a:t>толстой кишке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04800" y="4267200"/>
            <a:ext cx="501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spcBef>
                <a:spcPts val="500"/>
              </a:spcBef>
            </a:pP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Течь – результат плохой подготовки толстой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кишки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к наложению анастомоза. Невозможность ее опорожнения и лаважа при илеусе породила 4 группы комбинированных методов, включающих акты по формированию кишечника для отведения содержимого. Однако текут как первичные, так и вторичные анастомозы, а также разгрузочные стомы. Следует подчеркнуть, что наложение, ведение, закрытие стом требует весомых усилий.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04800" y="2470631"/>
            <a:ext cx="5029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spcBef>
                <a:spcPts val="500"/>
              </a:spcBef>
            </a:pPr>
            <a:r>
              <a:rPr lang="ru-RU" sz="1600" spc="-10" dirty="0" smtClean="0">
                <a:latin typeface="Arial"/>
                <a:cs typeface="Arial"/>
              </a:rPr>
              <a:t>Средний показатель течи в </a:t>
            </a:r>
            <a:r>
              <a:rPr lang="ru-RU" sz="1600" b="1" spc="-30" dirty="0" smtClean="0">
                <a:latin typeface="Arial"/>
                <a:cs typeface="Arial"/>
              </a:rPr>
              <a:t>11%</a:t>
            </a:r>
            <a:r>
              <a:rPr lang="ru-RU" sz="1600" spc="-30" dirty="0">
                <a:latin typeface="Arial"/>
                <a:cs typeface="Arial"/>
              </a:rPr>
              <a:t> </a:t>
            </a:r>
            <a:r>
              <a:rPr lang="lv-LV" sz="1600" spc="-30" dirty="0" smtClean="0">
                <a:latin typeface="Arial"/>
                <a:cs typeface="Arial"/>
                <a:hlinkClick r:id="rId11"/>
              </a:rPr>
              <a:t>[6]</a:t>
            </a:r>
            <a:r>
              <a:rPr lang="lv-LV" sz="1600" spc="-30" dirty="0" smtClean="0">
                <a:latin typeface="Arial"/>
                <a:cs typeface="Arial"/>
              </a:rPr>
              <a:t> </a:t>
            </a:r>
            <a:r>
              <a:rPr lang="ru-RU" sz="1600" spc="-30" dirty="0" smtClean="0">
                <a:latin typeface="Arial"/>
                <a:cs typeface="Arial"/>
              </a:rPr>
              <a:t>дезориентирует. </a:t>
            </a:r>
            <a:r>
              <a:rPr lang="ru-RU" sz="1600" spc="-5" dirty="0">
                <a:latin typeface="Arial"/>
                <a:cs typeface="Arial"/>
              </a:rPr>
              <a:t>У</a:t>
            </a:r>
            <a:r>
              <a:rPr lang="ru-RU" sz="1600" spc="-10" dirty="0" smtClean="0">
                <a:latin typeface="Arial"/>
                <a:cs typeface="Arial"/>
              </a:rPr>
              <a:t>величиваясь </a:t>
            </a:r>
            <a:r>
              <a:rPr lang="ru-RU" sz="1600" spc="-5" dirty="0" smtClean="0">
                <a:latin typeface="Arial"/>
                <a:cs typeface="Arial"/>
              </a:rPr>
              <a:t>по мере смещения </a:t>
            </a:r>
            <a:r>
              <a:rPr lang="ru-RU" sz="1600" spc="-10" dirty="0" smtClean="0">
                <a:latin typeface="Arial"/>
                <a:cs typeface="Arial"/>
              </a:rPr>
              <a:t>анастомоза </a:t>
            </a:r>
            <a:r>
              <a:rPr lang="ru-RU" sz="1600" spc="-5" dirty="0" smtClean="0">
                <a:latin typeface="Arial"/>
                <a:cs typeface="Arial"/>
              </a:rPr>
              <a:t>вниз, течь после ректальных резекций достигала </a:t>
            </a:r>
            <a:r>
              <a:rPr lang="ru-RU" sz="1600" b="1" spc="-5" dirty="0" smtClean="0">
                <a:latin typeface="Arial"/>
                <a:cs typeface="Arial"/>
              </a:rPr>
              <a:t>50% </a:t>
            </a:r>
            <a:r>
              <a:rPr lang="ru-RU" sz="1600" spc="-5" dirty="0" smtClean="0">
                <a:solidFill>
                  <a:srgbClr val="FF0000"/>
                </a:solidFill>
                <a:latin typeface="Arial"/>
                <a:cs typeface="Arial"/>
                <a:hlinkClick r:id="rId12"/>
              </a:rPr>
              <a:t>[6]</a:t>
            </a:r>
            <a:r>
              <a:rPr lang="ru-RU" sz="1600" spc="-5" dirty="0">
                <a:latin typeface="Arial"/>
                <a:cs typeface="Arial"/>
              </a:rPr>
              <a:t>;</a:t>
            </a:r>
            <a:r>
              <a:rPr lang="ru-RU" sz="1600" spc="-5" dirty="0" smtClean="0">
                <a:latin typeface="Arial"/>
                <a:cs typeface="Arial"/>
              </a:rPr>
              <a:t> другие данные много меньше: </a:t>
            </a:r>
            <a:r>
              <a:rPr lang="ru-RU" sz="1600" b="1" dirty="0" smtClean="0">
                <a:latin typeface="Arial"/>
                <a:cs typeface="Arial"/>
              </a:rPr>
              <a:t>10-20% </a:t>
            </a:r>
            <a:r>
              <a:rPr lang="ru-RU" sz="1600" u="heavy" spc="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[7]</a:t>
            </a:r>
            <a:r>
              <a:rPr lang="ru-RU" sz="1600" spc="5" dirty="0" smtClean="0">
                <a:latin typeface="Arial"/>
                <a:cs typeface="Arial"/>
              </a:rPr>
              <a:t>, </a:t>
            </a:r>
            <a:r>
              <a:rPr lang="ru-RU" sz="1600" b="1" spc="5" dirty="0" smtClean="0">
                <a:latin typeface="Arial"/>
                <a:cs typeface="Arial"/>
              </a:rPr>
              <a:t>15% </a:t>
            </a:r>
            <a:r>
              <a:rPr lang="ru-RU" sz="1600" u="heavy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4"/>
              </a:rPr>
              <a:t>[8]</a:t>
            </a:r>
            <a:r>
              <a:rPr lang="ru-RU" sz="1600" dirty="0" smtClean="0">
                <a:latin typeface="Arial"/>
                <a:cs typeface="Arial"/>
              </a:rPr>
              <a:t>, </a:t>
            </a:r>
            <a:r>
              <a:rPr lang="ru-RU" sz="1600" b="1" dirty="0" smtClean="0">
                <a:latin typeface="Arial"/>
                <a:cs typeface="Arial"/>
              </a:rPr>
              <a:t>2,5-20%</a:t>
            </a:r>
            <a:r>
              <a:rPr lang="ru-RU" sz="1600" b="1" spc="280" dirty="0" smtClean="0">
                <a:latin typeface="Arial"/>
                <a:cs typeface="Arial"/>
              </a:rPr>
              <a:t> </a:t>
            </a:r>
            <a:r>
              <a:rPr lang="ru-RU" sz="1600" u="heavy" spc="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5"/>
              </a:rPr>
              <a:t>[9]</a:t>
            </a:r>
            <a:r>
              <a:rPr lang="ru-RU" sz="1600" spc="5" dirty="0" smtClean="0">
                <a:latin typeface="Arial"/>
                <a:cs typeface="Arial"/>
              </a:rPr>
              <a:t>,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lv-LV" sz="1600" b="1" spc="-10" dirty="0" smtClean="0">
                <a:latin typeface="Arial"/>
                <a:cs typeface="Arial"/>
              </a:rPr>
              <a:t>6-30</a:t>
            </a:r>
            <a:r>
              <a:rPr lang="ru-RU" sz="1600" b="1" spc="-10" dirty="0" smtClean="0">
                <a:latin typeface="Arial"/>
                <a:cs typeface="Arial"/>
              </a:rPr>
              <a:t>%</a:t>
            </a:r>
            <a:r>
              <a:rPr lang="ru-RU" sz="1600" b="1" spc="25" dirty="0" smtClean="0">
                <a:latin typeface="Arial"/>
                <a:cs typeface="Arial"/>
              </a:rPr>
              <a:t> </a:t>
            </a:r>
            <a:r>
              <a:rPr lang="ru-RU" sz="1600" u="heavy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6"/>
              </a:rPr>
              <a:t>[10]</a:t>
            </a:r>
            <a:r>
              <a:rPr lang="ru-RU" sz="1600" spc="-10" dirty="0">
                <a:latin typeface="Arial"/>
                <a:cs typeface="Arial"/>
              </a:rPr>
              <a:t>. </a:t>
            </a:r>
            <a:r>
              <a:rPr lang="ru-RU" sz="1600" spc="-10" dirty="0" smtClean="0">
                <a:latin typeface="Arial"/>
                <a:cs typeface="Arial"/>
              </a:rPr>
              <a:t>Большой разброс данных исключает их обобщение, требует частного анализа каждого </a:t>
            </a:r>
            <a:r>
              <a:rPr lang="ru-RU" sz="1600" spc="-10" dirty="0">
                <a:latin typeface="Arial"/>
                <a:cs typeface="Arial"/>
              </a:rPr>
              <a:t>из </a:t>
            </a:r>
            <a:r>
              <a:rPr lang="ru-RU" sz="1600" spc="-10" dirty="0" smtClean="0">
                <a:latin typeface="Arial"/>
                <a:cs typeface="Arial"/>
              </a:rPr>
              <a:t>5-и методов </a:t>
            </a:r>
            <a:r>
              <a:rPr lang="ru-RU" sz="1600" spc="-10" dirty="0">
                <a:latin typeface="Arial"/>
                <a:cs typeface="Arial"/>
              </a:rPr>
              <a:t>резекции </a:t>
            </a:r>
            <a:r>
              <a:rPr lang="ru-RU" sz="1600" spc="-10" dirty="0" smtClean="0">
                <a:latin typeface="Arial"/>
                <a:cs typeface="Arial"/>
              </a:rPr>
              <a:t>колон.</a:t>
            </a:r>
            <a:endParaRPr lang="ru-RU" sz="1600" spc="-1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7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410200" y="2373000"/>
            <a:ext cx="3373798" cy="411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4177" y="1219200"/>
            <a:ext cx="835088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  <a:tabLst>
                <a:tab pos="1732280" algn="l"/>
                <a:tab pos="3396615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Частота воспаления-нагноения</a:t>
            </a:r>
            <a:r>
              <a:rPr lang="ru-RU" sz="1600" b="1" spc="-1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операционной </a:t>
            </a:r>
            <a:r>
              <a:rPr lang="ru-RU" sz="1600" spc="-10" dirty="0" smtClean="0">
                <a:latin typeface="Arial"/>
                <a:cs typeface="Arial"/>
              </a:rPr>
              <a:t>раны после резекции толстой кишки имеет некоторую близость к цифрам </a:t>
            </a:r>
            <a:r>
              <a:rPr lang="ru-RU" sz="1600" spc="-20" dirty="0" smtClean="0">
                <a:latin typeface="Arial"/>
                <a:cs typeface="Arial"/>
              </a:rPr>
              <a:t>течи </a:t>
            </a:r>
            <a:r>
              <a:rPr lang="ru-RU" sz="1600" spc="-5" dirty="0" smtClean="0">
                <a:latin typeface="Arial"/>
                <a:cs typeface="Arial"/>
              </a:rPr>
              <a:t>анастомозов: </a:t>
            </a:r>
            <a:r>
              <a:rPr lang="ru-RU" sz="1600" b="1" spc="5" dirty="0">
                <a:latin typeface="Arial"/>
                <a:cs typeface="Arial"/>
              </a:rPr>
              <a:t>13,7</a:t>
            </a:r>
            <a:r>
              <a:rPr lang="ru-RU" sz="1600" b="1" spc="5" dirty="0" smtClean="0">
                <a:latin typeface="Arial"/>
                <a:cs typeface="Arial"/>
              </a:rPr>
              <a:t>% </a:t>
            </a:r>
            <a:r>
              <a:rPr lang="ru-RU" sz="1600" u="heavy" spc="-3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</a:t>
            </a:r>
            <a:r>
              <a:rPr lang="ru-RU" sz="1600" u="heavy" spc="-3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11]</a:t>
            </a:r>
            <a:r>
              <a:rPr lang="ru-RU" sz="1600" spc="-30" dirty="0">
                <a:latin typeface="Arial"/>
                <a:cs typeface="Arial"/>
              </a:rPr>
              <a:t>, </a:t>
            </a:r>
            <a:r>
              <a:rPr lang="ru-RU" sz="1600" b="1" spc="-10" dirty="0">
                <a:latin typeface="Arial"/>
                <a:cs typeface="Arial"/>
              </a:rPr>
              <a:t>12,5% </a:t>
            </a:r>
            <a:r>
              <a:rPr lang="ru-RU" sz="1600" u="heavy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[12]</a:t>
            </a:r>
            <a:r>
              <a:rPr lang="ru-RU" sz="1600" spc="-10" dirty="0">
                <a:latin typeface="Arial"/>
                <a:cs typeface="Arial"/>
              </a:rPr>
              <a:t>, </a:t>
            </a:r>
            <a:r>
              <a:rPr lang="ru-RU" sz="1600" b="1" spc="-10" dirty="0">
                <a:latin typeface="Arial"/>
                <a:cs typeface="Arial"/>
              </a:rPr>
              <a:t>23,5%</a:t>
            </a:r>
            <a:r>
              <a:rPr lang="ru-RU" sz="1600" b="1" spc="200" dirty="0">
                <a:latin typeface="Arial"/>
                <a:cs typeface="Arial"/>
              </a:rPr>
              <a:t> </a:t>
            </a:r>
            <a:r>
              <a:rPr lang="ru-RU" sz="1600" u="heavy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[13</a:t>
            </a:r>
            <a:r>
              <a:rPr lang="ru-RU" sz="1600" u="heavy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]</a:t>
            </a:r>
            <a:r>
              <a:rPr lang="ru-RU" sz="1600" spc="-10" dirty="0" smtClean="0">
                <a:latin typeface="Arial"/>
                <a:cs typeface="Arial"/>
              </a:rPr>
              <a:t>, что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можно о</a:t>
            </a:r>
            <a:r>
              <a:rPr sz="1600" spc="-15" dirty="0" err="1" smtClean="0">
                <a:latin typeface="Arial"/>
                <a:cs typeface="Arial"/>
              </a:rPr>
              <a:t>бъясн</a:t>
            </a:r>
            <a:r>
              <a:rPr lang="ru-RU" sz="1600" spc="-15" dirty="0" err="1" smtClean="0">
                <a:latin typeface="Arial"/>
                <a:cs typeface="Arial"/>
              </a:rPr>
              <a:t>ить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общими причинами и </a:t>
            </a:r>
            <a:r>
              <a:rPr sz="1600" spc="-20" dirty="0" smtClean="0">
                <a:latin typeface="Arial"/>
                <a:cs typeface="Arial"/>
              </a:rPr>
              <a:t>патогенез</a:t>
            </a:r>
            <a:r>
              <a:rPr lang="ru-RU" sz="1600" spc="-20" dirty="0">
                <a:latin typeface="Arial"/>
                <a:cs typeface="Arial"/>
              </a:rPr>
              <a:t>о</a:t>
            </a:r>
            <a:r>
              <a:rPr lang="ru-RU" sz="1600" spc="-20" dirty="0" smtClean="0">
                <a:latin typeface="Arial"/>
                <a:cs typeface="Arial"/>
              </a:rPr>
              <a:t>м </a:t>
            </a:r>
            <a:r>
              <a:rPr lang="ru-RU" sz="1600" spc="-15" dirty="0" smtClean="0">
                <a:latin typeface="Arial"/>
                <a:cs typeface="Arial"/>
              </a:rPr>
              <a:t>этих осложнений</a:t>
            </a:r>
            <a:r>
              <a:rPr lang="ru-RU" sz="1600" spc="-20" dirty="0" smtClean="0">
                <a:latin typeface="Arial"/>
                <a:cs typeface="Arial"/>
              </a:rPr>
              <a:t>. </a:t>
            </a:r>
            <a:r>
              <a:rPr lang="ru-RU" sz="1600" spc="-20" dirty="0">
                <a:latin typeface="Arial"/>
                <a:cs typeface="Arial"/>
              </a:rPr>
              <a:t>П</a:t>
            </a:r>
            <a:r>
              <a:rPr lang="ru-RU" sz="1600" spc="-20" dirty="0" smtClean="0">
                <a:latin typeface="Arial"/>
                <a:cs typeface="Arial"/>
              </a:rPr>
              <a:t>ричины </a:t>
            </a:r>
            <a:r>
              <a:rPr lang="en-US" sz="1600" spc="-20" dirty="0" smtClean="0">
                <a:latin typeface="Arial"/>
                <a:cs typeface="Arial"/>
              </a:rPr>
              <a:t>– </a:t>
            </a:r>
            <a:r>
              <a:rPr lang="ru-RU" sz="1600" spc="-20" dirty="0" smtClean="0">
                <a:latin typeface="Arial"/>
                <a:cs typeface="Arial"/>
              </a:rPr>
              <a:t>это нарушение </a:t>
            </a:r>
            <a:r>
              <a:rPr lang="ru-RU" sz="1600" spc="5" dirty="0" smtClean="0">
                <a:latin typeface="Arial"/>
                <a:cs typeface="Arial"/>
              </a:rPr>
              <a:t>правил </a:t>
            </a:r>
            <a:r>
              <a:rPr lang="ru-RU" sz="1600" spc="-5" dirty="0" smtClean="0">
                <a:latin typeface="Arial"/>
                <a:cs typeface="Arial"/>
              </a:rPr>
              <a:t>общей хирургии: асептики, антисептики, атравматичности манипуляций. Общий патогенез завершается формированием гнойной полости; вскрытие лигатурного гнойника анастомоза при давлении в кишке приведет к течи. 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9887" y="3628040"/>
            <a:ext cx="8385175" cy="29251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26670" marR="6985" algn="just">
              <a:lnSpc>
                <a:spcPct val="100000"/>
              </a:lnSpc>
              <a:spcBef>
                <a:spcPts val="745"/>
              </a:spcBef>
            </a:pPr>
            <a:r>
              <a:rPr lang="ru-RU" sz="1600" spc="-55" dirty="0" smtClean="0">
                <a:latin typeface="Arial"/>
                <a:cs typeface="Arial"/>
              </a:rPr>
              <a:t>200 лет асептики и антисептики не дали технологий, обеспечивающих дезинфекцию толстой кишки. Ее инфицированность после настольного лаважа антеградными или ретроградными </a:t>
            </a:r>
            <a:r>
              <a:rPr lang="ru-RU" sz="1600" spc="-5" dirty="0" smtClean="0">
                <a:latin typeface="Arial"/>
                <a:cs typeface="Arial"/>
              </a:rPr>
              <a:t>с</a:t>
            </a:r>
            <a:r>
              <a:rPr sz="1600" spc="-5" dirty="0" smtClean="0">
                <a:latin typeface="Arial"/>
                <a:cs typeface="Arial"/>
              </a:rPr>
              <a:t>истем</a:t>
            </a:r>
            <a:r>
              <a:rPr lang="ru-RU" sz="1600" spc="-5" dirty="0" smtClean="0">
                <a:latin typeface="Arial"/>
                <a:cs typeface="Arial"/>
              </a:rPr>
              <a:t>ами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типа </a:t>
            </a:r>
            <a:r>
              <a:rPr sz="1600" spc="-5" dirty="0" smtClean="0">
                <a:latin typeface="Arial"/>
                <a:cs typeface="Arial"/>
              </a:rPr>
              <a:t>Coloclean 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[14]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lang="ru-RU" sz="1600" u="heavy" spc="-3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[11]</a:t>
            </a:r>
            <a:r>
              <a:rPr lang="ru-RU" sz="1600" dirty="0" smtClean="0">
                <a:latin typeface="Arial"/>
                <a:cs typeface="Arial"/>
              </a:rPr>
              <a:t>, </a:t>
            </a:r>
            <a:r>
              <a:rPr sz="1600" dirty="0" smtClean="0">
                <a:latin typeface="Arial"/>
                <a:cs typeface="Arial"/>
              </a:rPr>
              <a:t>Retrowash </a:t>
            </a:r>
            <a:r>
              <a:rPr sz="1600" u="heavy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[15]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убедительно </a:t>
            </a:r>
            <a:r>
              <a:rPr lang="ru-RU" sz="1600" dirty="0" smtClean="0">
                <a:latin typeface="Arial"/>
                <a:cs typeface="Arial"/>
              </a:rPr>
              <a:t>иллюстрируют </a:t>
            </a:r>
            <a:r>
              <a:rPr sz="1600" spc="-5" dirty="0" smtClean="0">
                <a:latin typeface="Arial"/>
                <a:cs typeface="Arial"/>
              </a:rPr>
              <a:t>данны</a:t>
            </a:r>
            <a:r>
              <a:rPr lang="ru-RU" sz="1600" spc="-5" dirty="0" smtClean="0">
                <a:latin typeface="Arial"/>
                <a:cs typeface="Arial"/>
              </a:rPr>
              <a:t>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обработки </a:t>
            </a:r>
            <a:r>
              <a:rPr sz="1600" spc="-5" dirty="0" err="1" smtClean="0">
                <a:latin typeface="Arial"/>
                <a:cs typeface="Arial"/>
              </a:rPr>
              <a:t>колоноскопов</a:t>
            </a:r>
            <a:r>
              <a:rPr sz="1600" spc="20" dirty="0" smtClean="0">
                <a:latin typeface="Arial"/>
                <a:cs typeface="Arial"/>
              </a:rPr>
              <a:t> </a:t>
            </a:r>
            <a:r>
              <a:rPr sz="1600" u="heavy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[16]</a:t>
            </a:r>
            <a:r>
              <a:rPr sz="1600" spc="-10" dirty="0" smtClean="0">
                <a:latin typeface="Arial"/>
                <a:cs typeface="Arial"/>
              </a:rPr>
              <a:t>:</a:t>
            </a:r>
            <a:endParaRPr sz="1600" dirty="0" smtClean="0">
              <a:latin typeface="Arial"/>
              <a:cs typeface="Arial"/>
            </a:endParaRPr>
          </a:p>
          <a:p>
            <a:pPr marL="706755" indent="-226060">
              <a:lnSpc>
                <a:spcPct val="100000"/>
              </a:lnSpc>
              <a:spcBef>
                <a:spcPts val="75"/>
              </a:spcBef>
              <a:buAutoNum type="arabicPeriod"/>
              <a:tabLst>
                <a:tab pos="707390" algn="l"/>
              </a:tabLst>
            </a:pPr>
            <a:r>
              <a:rPr lang="ru-RU" sz="1600" dirty="0" smtClean="0">
                <a:latin typeface="Arial"/>
                <a:cs typeface="Arial"/>
              </a:rPr>
              <a:t>К</a:t>
            </a:r>
            <a:r>
              <a:rPr sz="1600" spc="-5" dirty="0" smtClean="0">
                <a:latin typeface="Arial"/>
                <a:cs typeface="Arial"/>
              </a:rPr>
              <a:t>онтаминация </a:t>
            </a:r>
            <a:r>
              <a:rPr lang="ru-RU" sz="1600" spc="-5" dirty="0" smtClean="0">
                <a:latin typeface="Arial"/>
                <a:cs typeface="Arial"/>
              </a:rPr>
              <a:t>аппарата после осмотра </a:t>
            </a:r>
            <a:r>
              <a:rPr sz="1600" spc="-20" dirty="0" smtClean="0">
                <a:latin typeface="Arial"/>
                <a:cs typeface="Arial"/>
              </a:rPr>
              <a:t>приближается </a:t>
            </a:r>
            <a:r>
              <a:rPr sz="1600" dirty="0">
                <a:latin typeface="Arial"/>
                <a:cs typeface="Arial"/>
              </a:rPr>
              <a:t>к 9 </a:t>
            </a:r>
            <a:r>
              <a:rPr sz="1600" dirty="0" smtClean="0">
                <a:latin typeface="Arial"/>
                <a:cs typeface="Arial"/>
              </a:rPr>
              <a:t>lg</a:t>
            </a:r>
            <a:r>
              <a:rPr sz="1600" spc="18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КОЕ/мл.</a:t>
            </a:r>
            <a:endParaRPr sz="1600" dirty="0">
              <a:latin typeface="Arial"/>
              <a:cs typeface="Arial"/>
            </a:endParaRPr>
          </a:p>
          <a:p>
            <a:pPr marL="706755" indent="-22606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707390" algn="l"/>
              </a:tabLst>
            </a:pPr>
            <a:r>
              <a:rPr sz="1600" dirty="0" err="1" smtClean="0">
                <a:latin typeface="Arial"/>
                <a:cs typeface="Arial"/>
              </a:rPr>
              <a:t>Мытье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20" dirty="0" err="1" smtClean="0">
                <a:latin typeface="Arial"/>
                <a:cs typeface="Arial"/>
              </a:rPr>
              <a:t>водой</a:t>
            </a:r>
            <a:r>
              <a:rPr sz="1600" spc="-20" dirty="0" smtClean="0">
                <a:latin typeface="Arial"/>
                <a:cs typeface="Arial"/>
              </a:rPr>
              <a:t> </a:t>
            </a:r>
            <a:r>
              <a:rPr sz="1600" spc="-15" dirty="0" smtClean="0">
                <a:latin typeface="Arial"/>
                <a:cs typeface="Arial"/>
              </a:rPr>
              <a:t>снижает</a:t>
            </a:r>
            <a:r>
              <a:rPr lang="ru-RU" sz="1600" spc="-15" dirty="0" smtClean="0">
                <a:latin typeface="Arial"/>
                <a:cs typeface="Arial"/>
              </a:rPr>
              <a:t> его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инфицированность </a:t>
            </a:r>
            <a:r>
              <a:rPr sz="1600" spc="-5" dirty="0" smtClean="0">
                <a:latin typeface="Arial"/>
                <a:cs typeface="Arial"/>
              </a:rPr>
              <a:t>на</a:t>
            </a:r>
            <a:r>
              <a:rPr sz="1600" spc="114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20%.</a:t>
            </a:r>
            <a:endParaRPr sz="1600" dirty="0">
              <a:latin typeface="Arial"/>
              <a:cs typeface="Arial"/>
            </a:endParaRPr>
          </a:p>
          <a:p>
            <a:pPr marL="706755" indent="-226060">
              <a:lnSpc>
                <a:spcPct val="100000"/>
              </a:lnSpc>
              <a:buAutoNum type="arabicPeriod"/>
              <a:tabLst>
                <a:tab pos="707390" algn="l"/>
              </a:tabLst>
            </a:pPr>
            <a:r>
              <a:rPr sz="1600" spc="-10" dirty="0">
                <a:latin typeface="Arial"/>
                <a:cs typeface="Arial"/>
              </a:rPr>
              <a:t>Дезинфекция </a:t>
            </a:r>
            <a:r>
              <a:rPr sz="1600" spc="-5" dirty="0">
                <a:latin typeface="Arial"/>
                <a:cs typeface="Arial"/>
              </a:rPr>
              <a:t>высокого </a:t>
            </a:r>
            <a:r>
              <a:rPr sz="1600" spc="-10" dirty="0">
                <a:latin typeface="Arial"/>
                <a:cs typeface="Arial"/>
              </a:rPr>
              <a:t>уровня </a:t>
            </a:r>
            <a:r>
              <a:rPr lang="ru-RU" sz="1600" spc="-10" dirty="0" smtClean="0">
                <a:latin typeface="Arial"/>
                <a:cs typeface="Arial"/>
              </a:rPr>
              <a:t>(ДВУ) </a:t>
            </a:r>
            <a:r>
              <a:rPr sz="1600" spc="-20" dirty="0" smtClean="0">
                <a:latin typeface="Arial"/>
                <a:cs typeface="Arial"/>
              </a:rPr>
              <a:t>приближает </a:t>
            </a:r>
            <a:r>
              <a:rPr sz="1600" spc="-5" dirty="0">
                <a:latin typeface="Arial"/>
                <a:cs typeface="Arial"/>
              </a:rPr>
              <a:t>контаминацию </a:t>
            </a:r>
            <a:r>
              <a:rPr lang="ru-RU" sz="1600" spc="-5" dirty="0" smtClean="0">
                <a:latin typeface="Arial"/>
                <a:cs typeface="Arial"/>
              </a:rPr>
              <a:t>колоноскопа </a:t>
            </a:r>
            <a:r>
              <a:rPr sz="1600" dirty="0" smtClean="0">
                <a:latin typeface="Arial"/>
                <a:cs typeface="Arial"/>
              </a:rPr>
              <a:t>к</a:t>
            </a:r>
            <a:r>
              <a:rPr sz="1600" spc="15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0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 smtClean="0">
              <a:latin typeface="Arial"/>
              <a:cs typeface="Arial"/>
            </a:endParaRPr>
          </a:p>
          <a:p>
            <a:pPr marL="57150" marR="5080" algn="just">
              <a:lnSpc>
                <a:spcPct val="100000"/>
              </a:lnSpc>
              <a:spcBef>
                <a:spcPts val="500"/>
              </a:spcBef>
            </a:pPr>
            <a:r>
              <a:rPr lang="ru-RU" sz="1600" spc="-10" dirty="0" smtClean="0">
                <a:latin typeface="Arial"/>
                <a:cs typeface="Arial"/>
              </a:rPr>
              <a:t>Таким образом, в связи с нереальностью ДВУ толстой кишки и возможностью снижения ее контаминации в лучшем случае на 20%, </a:t>
            </a:r>
            <a:r>
              <a:rPr sz="1600" spc="-5" dirty="0" smtClean="0">
                <a:latin typeface="Arial"/>
                <a:cs typeface="Arial"/>
              </a:rPr>
              <a:t>ан</a:t>
            </a:r>
            <a:r>
              <a:rPr lang="ru-RU" sz="1600" spc="-5" dirty="0" smtClean="0">
                <a:latin typeface="Arial"/>
                <a:cs typeface="Arial"/>
              </a:rPr>
              <a:t>астомозы накладываются в микробной среде;</a:t>
            </a:r>
            <a:r>
              <a:rPr lang="ru-RU" sz="1600" i="1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если полость была подготовлена, кишечные швы будут ею «дышать»</a:t>
            </a:r>
            <a:r>
              <a:rPr lang="ru-RU" sz="1600" spc="-10" dirty="0" smtClean="0">
                <a:latin typeface="Arial"/>
                <a:cs typeface="Arial"/>
              </a:rPr>
              <a:t>, если имел</a:t>
            </a:r>
            <a:r>
              <a:rPr lang="ru-RU" sz="1600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место</a:t>
            </a:r>
            <a:r>
              <a:rPr lang="ru-RU" sz="1600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10" dirty="0" err="1" smtClean="0">
                <a:latin typeface="Arial"/>
                <a:cs typeface="Arial"/>
              </a:rPr>
              <a:t>илеус</a:t>
            </a:r>
            <a:r>
              <a:rPr lang="ru-RU" sz="1600" spc="-10" dirty="0" smtClean="0">
                <a:latin typeface="Arial"/>
                <a:cs typeface="Arial"/>
              </a:rPr>
              <a:t> и приводящие петли заключали литры микробной взвеси, погрузятся в нее.</a:t>
            </a:r>
            <a:endParaRPr sz="1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9619" y="2916474"/>
            <a:ext cx="4212000" cy="664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R="79375" algn="just">
              <a:lnSpc>
                <a:spcPct val="100000"/>
              </a:lnSpc>
            </a:pPr>
            <a:r>
              <a:rPr sz="1350" b="1" i="1" dirty="0">
                <a:latin typeface="Arial"/>
                <a:cs typeface="Arial"/>
              </a:rPr>
              <a:t>Антисептика </a:t>
            </a:r>
            <a:r>
              <a:rPr sz="1350" i="1" dirty="0">
                <a:latin typeface="Arial"/>
                <a:cs typeface="Arial"/>
              </a:rPr>
              <a:t>- это система </a:t>
            </a:r>
            <a:r>
              <a:rPr sz="1350" i="1" spc="-5" dirty="0" err="1">
                <a:latin typeface="Arial"/>
                <a:cs typeface="Arial"/>
              </a:rPr>
              <a:t>мероприятий</a:t>
            </a:r>
            <a:r>
              <a:rPr sz="1350" i="1" spc="-5" dirty="0" smtClean="0">
                <a:latin typeface="Arial"/>
                <a:cs typeface="Arial"/>
              </a:rPr>
              <a:t>,</a:t>
            </a:r>
            <a:r>
              <a:rPr lang="ru-RU" sz="1350" i="1" spc="-5" dirty="0" smtClean="0">
                <a:latin typeface="Arial"/>
                <a:cs typeface="Arial"/>
              </a:rPr>
              <a:t> </a:t>
            </a:r>
            <a:r>
              <a:rPr lang="ru-RU" sz="1350" i="1" u="sng" spc="-5" dirty="0" smtClean="0">
                <a:latin typeface="Arial"/>
                <a:cs typeface="Arial"/>
              </a:rPr>
              <a:t>снижающих</a:t>
            </a:r>
            <a:r>
              <a:rPr lang="ru-RU" sz="1350" i="1" spc="-5" dirty="0" smtClean="0">
                <a:latin typeface="Arial"/>
                <a:cs typeface="Arial"/>
              </a:rPr>
              <a:t> </a:t>
            </a:r>
            <a:r>
              <a:rPr sz="1350" i="1" spc="-5" dirty="0" err="1" smtClean="0">
                <a:latin typeface="Arial"/>
                <a:cs typeface="Arial"/>
              </a:rPr>
              <a:t>количеств</a:t>
            </a:r>
            <a:r>
              <a:rPr lang="ru-RU" sz="1350" i="1" spc="-5" dirty="0" smtClean="0">
                <a:latin typeface="Arial"/>
                <a:cs typeface="Arial"/>
              </a:rPr>
              <a:t>о </a:t>
            </a:r>
            <a:r>
              <a:rPr sz="1350" i="1" spc="-5" dirty="0" err="1" smtClean="0">
                <a:latin typeface="Arial"/>
                <a:cs typeface="Arial"/>
              </a:rPr>
              <a:t>микробов</a:t>
            </a:r>
            <a:r>
              <a:rPr sz="1350" i="1" spc="-5" dirty="0" smtClean="0">
                <a:latin typeface="Arial"/>
                <a:cs typeface="Arial"/>
              </a:rPr>
              <a:t> </a:t>
            </a:r>
            <a:r>
              <a:rPr sz="1350" i="1" dirty="0">
                <a:latin typeface="Arial"/>
                <a:cs typeface="Arial"/>
              </a:rPr>
              <a:t>в </a:t>
            </a:r>
            <a:r>
              <a:rPr sz="1350" i="1" spc="-5" dirty="0" err="1" smtClean="0">
                <a:latin typeface="Arial"/>
                <a:cs typeface="Arial"/>
              </a:rPr>
              <a:t>ране</a:t>
            </a:r>
            <a:r>
              <a:rPr lang="ru-RU" sz="1350" i="1" spc="-5" dirty="0" smtClean="0">
                <a:latin typeface="Arial"/>
                <a:cs typeface="Arial"/>
              </a:rPr>
              <a:t>, </a:t>
            </a:r>
            <a:r>
              <a:rPr lang="ru-RU" sz="1350" i="1" dirty="0" smtClean="0">
                <a:latin typeface="Arial"/>
                <a:cs typeface="Arial"/>
              </a:rPr>
              <a:t>угрозу </a:t>
            </a:r>
            <a:r>
              <a:rPr sz="1350" i="1" spc="-5" dirty="0" smtClean="0">
                <a:latin typeface="Arial"/>
                <a:cs typeface="Arial"/>
              </a:rPr>
              <a:t>их проникновения </a:t>
            </a:r>
            <a:r>
              <a:rPr sz="1350" i="1" dirty="0">
                <a:latin typeface="Arial"/>
                <a:cs typeface="Arial"/>
              </a:rPr>
              <a:t>в </a:t>
            </a:r>
            <a:r>
              <a:rPr sz="1350" i="1" spc="-5" dirty="0">
                <a:latin typeface="Arial"/>
                <a:cs typeface="Arial"/>
              </a:rPr>
              <a:t>рану </a:t>
            </a:r>
            <a:r>
              <a:rPr sz="1350" i="1" dirty="0">
                <a:latin typeface="Arial"/>
                <a:cs typeface="Arial"/>
              </a:rPr>
              <a:t>и </a:t>
            </a:r>
            <a:r>
              <a:rPr sz="1350" i="1" spc="-5" dirty="0">
                <a:latin typeface="Arial"/>
                <a:cs typeface="Arial"/>
              </a:rPr>
              <a:t>развития </a:t>
            </a:r>
            <a:r>
              <a:rPr sz="1350" i="1" dirty="0">
                <a:latin typeface="Arial"/>
                <a:cs typeface="Arial"/>
              </a:rPr>
              <a:t>в</a:t>
            </a:r>
            <a:r>
              <a:rPr sz="1350" i="1" spc="-50" dirty="0">
                <a:latin typeface="Arial"/>
                <a:cs typeface="Arial"/>
              </a:rPr>
              <a:t> </a:t>
            </a:r>
            <a:r>
              <a:rPr sz="1350" i="1" spc="-5" dirty="0">
                <a:latin typeface="Arial"/>
                <a:cs typeface="Arial"/>
              </a:rPr>
              <a:t>ней.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15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3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0" y="82891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spc="-5" dirty="0" smtClean="0">
                <a:latin typeface="Arial"/>
                <a:cs typeface="Arial"/>
              </a:rPr>
              <a:t>3. </a:t>
            </a:r>
            <a:r>
              <a:rPr lang="ru-RU" b="1" i="1" spc="-5" dirty="0">
                <a:latin typeface="Arial"/>
                <a:cs typeface="Arial"/>
              </a:rPr>
              <a:t>М</a:t>
            </a:r>
            <a:r>
              <a:rPr lang="ru-RU" b="1" i="1" spc="-10" dirty="0">
                <a:latin typeface="Arial"/>
                <a:cs typeface="Arial"/>
              </a:rPr>
              <a:t>иазмы </a:t>
            </a:r>
            <a:r>
              <a:rPr lang="ru-RU" b="1" spc="-25" dirty="0">
                <a:latin typeface="Arial"/>
                <a:cs typeface="Arial"/>
              </a:rPr>
              <a:t>толстой</a:t>
            </a:r>
            <a:r>
              <a:rPr lang="ru-RU" b="1" spc="80" dirty="0">
                <a:latin typeface="Arial"/>
                <a:cs typeface="Arial"/>
              </a:rPr>
              <a:t> </a:t>
            </a:r>
            <a:r>
              <a:rPr lang="ru-RU" b="1" spc="-10" dirty="0">
                <a:latin typeface="Arial"/>
                <a:cs typeface="Arial"/>
              </a:rPr>
              <a:t>кишки </a:t>
            </a:r>
            <a:r>
              <a:rPr lang="ru-RU" b="1" spc="-10" dirty="0" smtClean="0">
                <a:latin typeface="Arial"/>
                <a:cs typeface="Arial"/>
              </a:rPr>
              <a:t>– главная причина течи анастомозов</a:t>
            </a:r>
            <a:endParaRPr lang="en-US" dirty="0"/>
          </a:p>
        </p:txBody>
      </p:sp>
      <p:sp>
        <p:nvSpPr>
          <p:cNvPr id="14" name="object 11"/>
          <p:cNvSpPr txBox="1"/>
          <p:nvPr/>
        </p:nvSpPr>
        <p:spPr>
          <a:xfrm>
            <a:off x="396000" y="2916474"/>
            <a:ext cx="4038600" cy="6642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R="78740" algn="just">
              <a:lnSpc>
                <a:spcPct val="100000"/>
              </a:lnSpc>
            </a:pPr>
            <a:r>
              <a:rPr sz="1350" b="1" i="1" spc="-5" dirty="0">
                <a:latin typeface="Arial"/>
                <a:cs typeface="Arial"/>
              </a:rPr>
              <a:t>Асептикой </a:t>
            </a:r>
            <a:r>
              <a:rPr sz="1350" i="1" spc="-10" dirty="0">
                <a:latin typeface="Arial"/>
                <a:cs typeface="Arial"/>
              </a:rPr>
              <a:t>называется </a:t>
            </a:r>
            <a:r>
              <a:rPr sz="1350" i="1" spc="-5" dirty="0" err="1">
                <a:latin typeface="Arial"/>
                <a:cs typeface="Arial"/>
              </a:rPr>
              <a:t>метод</a:t>
            </a:r>
            <a:r>
              <a:rPr sz="1350" i="1" spc="-5" dirty="0">
                <a:latin typeface="Arial"/>
                <a:cs typeface="Arial"/>
              </a:rPr>
              <a:t> </a:t>
            </a:r>
            <a:r>
              <a:rPr sz="1350" i="1" spc="-5" dirty="0" err="1" smtClean="0">
                <a:latin typeface="Arial"/>
                <a:cs typeface="Arial"/>
              </a:rPr>
              <a:t>хирургической</a:t>
            </a:r>
            <a:r>
              <a:rPr lang="ru-RU" sz="1350" i="1" spc="-5" dirty="0" smtClean="0">
                <a:latin typeface="Arial"/>
                <a:cs typeface="Arial"/>
              </a:rPr>
              <a:t> </a:t>
            </a:r>
            <a:r>
              <a:rPr sz="1350" i="1" dirty="0" err="1" smtClean="0">
                <a:latin typeface="Arial"/>
                <a:cs typeface="Arial"/>
              </a:rPr>
              <a:t>работы</a:t>
            </a:r>
            <a:r>
              <a:rPr sz="1350" i="1" dirty="0">
                <a:latin typeface="Arial"/>
                <a:cs typeface="Arial"/>
              </a:rPr>
              <a:t>, </a:t>
            </a:r>
            <a:r>
              <a:rPr sz="1350" i="1" u="sng" spc="-5" dirty="0" err="1" smtClean="0">
                <a:latin typeface="Arial"/>
                <a:cs typeface="Arial"/>
              </a:rPr>
              <a:t>предупрежд</a:t>
            </a:r>
            <a:r>
              <a:rPr lang="ru-RU" sz="1350" i="1" u="sng" spc="-5" dirty="0" err="1" smtClean="0">
                <a:latin typeface="Arial"/>
                <a:cs typeface="Arial"/>
              </a:rPr>
              <a:t>ающий</a:t>
            </a:r>
            <a:r>
              <a:rPr lang="ru-RU" sz="1350" i="1" u="sng" spc="-5" dirty="0" smtClean="0">
                <a:latin typeface="Arial"/>
                <a:cs typeface="Arial"/>
              </a:rPr>
              <a:t> </a:t>
            </a:r>
            <a:r>
              <a:rPr sz="1350" i="1" spc="-5" dirty="0" err="1" smtClean="0">
                <a:latin typeface="Arial"/>
                <a:cs typeface="Arial"/>
              </a:rPr>
              <a:t>попадани</a:t>
            </a:r>
            <a:r>
              <a:rPr lang="ru-RU" sz="1350" i="1" spc="-5" dirty="0" smtClean="0">
                <a:latin typeface="Arial"/>
                <a:cs typeface="Arial"/>
              </a:rPr>
              <a:t>е</a:t>
            </a:r>
            <a:r>
              <a:rPr sz="1350" i="1" spc="-5" dirty="0" smtClean="0">
                <a:latin typeface="Arial"/>
                <a:cs typeface="Arial"/>
              </a:rPr>
              <a:t> </a:t>
            </a:r>
            <a:r>
              <a:rPr sz="1350" i="1" spc="-5" dirty="0">
                <a:latin typeface="Arial"/>
                <a:cs typeface="Arial"/>
              </a:rPr>
              <a:t>микробов </a:t>
            </a:r>
            <a:r>
              <a:rPr sz="1350" i="1" dirty="0">
                <a:latin typeface="Arial"/>
                <a:cs typeface="Arial"/>
              </a:rPr>
              <a:t>в </a:t>
            </a:r>
            <a:r>
              <a:rPr sz="1350" i="1" spc="-5" dirty="0">
                <a:latin typeface="Arial"/>
                <a:cs typeface="Arial"/>
              </a:rPr>
              <a:t>операционную</a:t>
            </a:r>
            <a:r>
              <a:rPr sz="1350" i="1" spc="-55" dirty="0">
                <a:latin typeface="Arial"/>
                <a:cs typeface="Arial"/>
              </a:rPr>
              <a:t> </a:t>
            </a:r>
            <a:r>
              <a:rPr sz="1350" i="1" spc="-20" dirty="0">
                <a:latin typeface="Arial"/>
                <a:cs typeface="Arial"/>
              </a:rPr>
              <a:t>рану.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11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12" y="3429000"/>
            <a:ext cx="3721100" cy="257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778438" y="3429000"/>
            <a:ext cx="3683000" cy="2571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826452" y="6172412"/>
            <a:ext cx="3616960" cy="322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sz="1400" spc="-10" dirty="0" err="1">
                <a:latin typeface="Arial"/>
                <a:cs typeface="Arial"/>
              </a:rPr>
              <a:t>Интубационная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 err="1" smtClean="0">
                <a:latin typeface="Arial"/>
                <a:cs typeface="Arial"/>
              </a:rPr>
              <a:t>травма</a:t>
            </a:r>
            <a:r>
              <a:rPr lang="ru-RU" sz="1400" spc="-10" dirty="0" smtClean="0">
                <a:latin typeface="Arial"/>
                <a:cs typeface="Arial"/>
              </a:rPr>
              <a:t> кишки</a:t>
            </a:r>
            <a:r>
              <a:rPr sz="1400" spc="-10" dirty="0" smtClean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sz="1400" dirty="0">
                <a:latin typeface="Arial"/>
                <a:cs typeface="Arial"/>
              </a:rPr>
              <a:t>расслоение </a:t>
            </a:r>
            <a:r>
              <a:rPr sz="1400" spc="-10" dirty="0">
                <a:latin typeface="Arial"/>
                <a:cs typeface="Arial"/>
              </a:rPr>
              <a:t>слизистого </a:t>
            </a:r>
            <a:r>
              <a:rPr sz="1400" dirty="0">
                <a:latin typeface="Arial"/>
                <a:cs typeface="Arial"/>
              </a:rPr>
              <a:t>и </a:t>
            </a:r>
            <a:r>
              <a:rPr sz="1400" spc="-15" dirty="0">
                <a:latin typeface="Arial"/>
                <a:cs typeface="Arial"/>
              </a:rPr>
              <a:t>мышечного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слоев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0552" y="6151881"/>
            <a:ext cx="2574248" cy="346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sz="1400" spc="-10" dirty="0" err="1">
                <a:latin typeface="Arial"/>
                <a:cs typeface="Arial"/>
              </a:rPr>
              <a:t>Интубационная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 err="1" smtClean="0">
                <a:latin typeface="Arial"/>
                <a:cs typeface="Arial"/>
              </a:rPr>
              <a:t>травма</a:t>
            </a:r>
            <a:r>
              <a:rPr lang="ru-RU" sz="1400" spc="-10" dirty="0" smtClean="0">
                <a:latin typeface="Arial"/>
                <a:cs typeface="Arial"/>
              </a:rPr>
              <a:t> кишки</a:t>
            </a:r>
            <a:r>
              <a:rPr sz="1400" spc="-10" dirty="0" smtClean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sz="1400" spc="-20" dirty="0">
                <a:latin typeface="Arial"/>
                <a:cs typeface="Arial"/>
              </a:rPr>
              <a:t>гематома </a:t>
            </a:r>
            <a:r>
              <a:rPr sz="1400" spc="-15" dirty="0">
                <a:latin typeface="Arial"/>
                <a:cs typeface="Arial"/>
              </a:rPr>
              <a:t>мышечного</a:t>
            </a:r>
            <a:r>
              <a:rPr sz="1400" dirty="0">
                <a:latin typeface="Arial"/>
                <a:cs typeface="Arial"/>
              </a:rPr>
              <a:t> слоя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3264" y="1170247"/>
            <a:ext cx="8420735" cy="2126864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0320" marR="15875" algn="just">
              <a:lnSpc>
                <a:spcPct val="100000"/>
              </a:lnSpc>
              <a:spcBef>
                <a:spcPts val="555"/>
              </a:spcBef>
            </a:pPr>
            <a:r>
              <a:rPr lang="ru-RU" sz="1600" spc="-5" dirty="0" smtClean="0">
                <a:latin typeface="Arial"/>
                <a:cs typeface="Arial"/>
              </a:rPr>
              <a:t>Настольный л</a:t>
            </a:r>
            <a:r>
              <a:rPr sz="1600" spc="-5" dirty="0" smtClean="0">
                <a:latin typeface="Arial"/>
                <a:cs typeface="Arial"/>
              </a:rPr>
              <a:t>аваж </a:t>
            </a:r>
            <a:r>
              <a:rPr lang="ru-RU" sz="1600" spc="-10" dirty="0" smtClean="0">
                <a:latin typeface="Arial"/>
                <a:cs typeface="Arial"/>
              </a:rPr>
              <a:t>кишок </a:t>
            </a:r>
            <a:r>
              <a:rPr sz="1600" u="heavy" spc="-5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[17]</a:t>
            </a:r>
            <a:r>
              <a:rPr lang="ru-RU" sz="1600" spc="-5" dirty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требует </a:t>
            </a:r>
            <a:r>
              <a:rPr lang="ru-RU" sz="1600" spc="-25" dirty="0" smtClean="0">
                <a:latin typeface="Arial"/>
                <a:cs typeface="Arial"/>
              </a:rPr>
              <a:t>их п</a:t>
            </a:r>
            <a:r>
              <a:rPr sz="1600" spc="-25" dirty="0" err="1" smtClean="0">
                <a:latin typeface="Arial"/>
                <a:cs typeface="Arial"/>
              </a:rPr>
              <a:t>альпаторн</a:t>
            </a:r>
            <a:r>
              <a:rPr lang="ru-RU" sz="1600" spc="-25" dirty="0" smtClean="0">
                <a:latin typeface="Arial"/>
                <a:cs typeface="Arial"/>
              </a:rPr>
              <a:t>ой</a:t>
            </a:r>
            <a:r>
              <a:rPr sz="1600" spc="-2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интубаци</a:t>
            </a:r>
            <a:r>
              <a:rPr lang="ru-RU" sz="1600" spc="-5" dirty="0">
                <a:latin typeface="Arial"/>
                <a:cs typeface="Arial"/>
              </a:rPr>
              <a:t>и</a:t>
            </a:r>
            <a:r>
              <a:rPr lang="ru-RU" sz="1600" spc="-5" dirty="0" smtClean="0">
                <a:latin typeface="Arial"/>
                <a:cs typeface="Arial"/>
              </a:rPr>
              <a:t>, опорожнение без интубации – «</a:t>
            </a:r>
            <a:r>
              <a:rPr lang="ru-RU" sz="1600" spc="-5" dirty="0" err="1" smtClean="0">
                <a:latin typeface="Arial"/>
                <a:cs typeface="Arial"/>
              </a:rPr>
              <a:t>выдаивания</a:t>
            </a:r>
            <a:r>
              <a:rPr lang="ru-RU" sz="1600" spc="-5" dirty="0" smtClean="0">
                <a:latin typeface="Arial"/>
                <a:cs typeface="Arial"/>
              </a:rPr>
              <a:t>»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dirty="0">
                <a:latin typeface="Arial"/>
                <a:cs typeface="Arial"/>
              </a:rPr>
              <a:t>О</a:t>
            </a:r>
            <a:r>
              <a:rPr lang="ru-RU" sz="1600" dirty="0" smtClean="0">
                <a:latin typeface="Arial"/>
                <a:cs typeface="Arial"/>
              </a:rPr>
              <a:t>тказ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от </a:t>
            </a:r>
            <a:r>
              <a:rPr lang="ru-RU" sz="1600" spc="-5" dirty="0" smtClean="0">
                <a:latin typeface="Arial"/>
                <a:cs typeface="Arial"/>
              </a:rPr>
              <a:t>этих манипуляций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sz="1600" spc="-10" dirty="0" err="1">
                <a:latin typeface="Arial"/>
                <a:cs typeface="Arial"/>
              </a:rPr>
              <a:t>пользу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разгрузочн</a:t>
            </a:r>
            <a:r>
              <a:rPr lang="ru-RU" sz="1600" spc="-10" dirty="0" err="1" smtClean="0">
                <a:latin typeface="Arial"/>
                <a:cs typeface="Arial"/>
              </a:rPr>
              <a:t>ых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стом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аргументируют </a:t>
            </a:r>
            <a:r>
              <a:rPr lang="ru-RU" sz="1600" spc="-5" dirty="0">
                <a:latin typeface="Arial"/>
                <a:cs typeface="Arial"/>
              </a:rPr>
              <a:t>травмой </a:t>
            </a:r>
            <a:r>
              <a:rPr lang="ru-RU" sz="1600" spc="-5" dirty="0" smtClean="0">
                <a:latin typeface="Arial"/>
                <a:cs typeface="Arial"/>
              </a:rPr>
              <a:t>кишки, </a:t>
            </a:r>
            <a:r>
              <a:rPr lang="ru-RU" sz="1600" spc="-10" dirty="0" smtClean="0">
                <a:latin typeface="Arial"/>
                <a:cs typeface="Arial"/>
              </a:rPr>
              <a:t>падением </a:t>
            </a:r>
            <a:r>
              <a:rPr lang="ru-RU" sz="1600" spc="-10" dirty="0">
                <a:latin typeface="Arial"/>
                <a:cs typeface="Arial"/>
              </a:rPr>
              <a:t>артериального </a:t>
            </a:r>
            <a:r>
              <a:rPr lang="ru-RU" sz="1600" spc="-10" dirty="0" smtClean="0">
                <a:latin typeface="Arial"/>
                <a:cs typeface="Arial"/>
              </a:rPr>
              <a:t>давления в процессе и после пальпаторной процедуры</a:t>
            </a:r>
            <a:r>
              <a:rPr lang="ru-RU" sz="1600" spc="-5" dirty="0" smtClean="0">
                <a:latin typeface="Arial"/>
                <a:cs typeface="Arial"/>
              </a:rPr>
              <a:t>, </a:t>
            </a:r>
            <a:r>
              <a:rPr sz="1600" dirty="0" err="1" smtClean="0">
                <a:latin typeface="Arial"/>
                <a:cs typeface="Arial"/>
              </a:rPr>
              <a:t>закупорк</a:t>
            </a:r>
            <a:r>
              <a:rPr lang="ru-RU" sz="1600" dirty="0" smtClean="0">
                <a:latin typeface="Arial"/>
                <a:cs typeface="Arial"/>
              </a:rPr>
              <a:t>ой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трубок</a:t>
            </a:r>
            <a:r>
              <a:rPr lang="ru-RU" sz="1600" spc="-5" dirty="0" smtClean="0">
                <a:latin typeface="Arial"/>
                <a:cs typeface="Arial"/>
              </a:rPr>
              <a:t>, </a:t>
            </a:r>
            <a:r>
              <a:rPr sz="1600" spc="-10" dirty="0" smtClean="0">
                <a:latin typeface="Arial"/>
                <a:cs typeface="Arial"/>
              </a:rPr>
              <a:t>угроз</a:t>
            </a:r>
            <a:r>
              <a:rPr lang="ru-RU" sz="1600" spc="-10" dirty="0" smtClean="0">
                <a:latin typeface="Arial"/>
                <a:cs typeface="Arial"/>
              </a:rPr>
              <a:t>ой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контактных </a:t>
            </a:r>
            <a:r>
              <a:rPr sz="1600" spc="-15" dirty="0" err="1" smtClean="0">
                <a:latin typeface="Arial"/>
                <a:cs typeface="Arial"/>
              </a:rPr>
              <a:t>пролежней</a:t>
            </a:r>
            <a:r>
              <a:rPr sz="1600" spc="55" dirty="0" smtClean="0">
                <a:latin typeface="Arial"/>
                <a:cs typeface="Arial"/>
              </a:rPr>
              <a:t> </a:t>
            </a:r>
            <a:r>
              <a:rPr sz="1600" u="heavy" spc="-10" dirty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[18</a:t>
            </a:r>
            <a:r>
              <a:rPr sz="1600" u="heavy" spc="-1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]</a:t>
            </a:r>
            <a:r>
              <a:rPr lang="ru-RU" sz="1600" spc="-10" dirty="0">
                <a:latin typeface="Arial"/>
                <a:cs typeface="Arial"/>
              </a:rPr>
              <a:t>.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12700" marR="5080" algn="just">
              <a:spcBef>
                <a:spcPts val="500"/>
              </a:spcBef>
            </a:pPr>
            <a:r>
              <a:rPr lang="ru-RU" sz="1600" spc="-15" dirty="0">
                <a:latin typeface="Arial"/>
                <a:cs typeface="Arial"/>
              </a:rPr>
              <a:t>К</a:t>
            </a:r>
            <a:r>
              <a:rPr lang="ru-RU" sz="1600" spc="-15" dirty="0" smtClean="0">
                <a:latin typeface="Arial"/>
                <a:cs typeface="Arial"/>
              </a:rPr>
              <a:t>артину пальпаторной травмы дали эксперименты; </a:t>
            </a:r>
            <a:r>
              <a:rPr lang="ru-RU" sz="1600" spc="-15" dirty="0" err="1" smtClean="0">
                <a:latin typeface="Arial"/>
                <a:cs typeface="Arial"/>
              </a:rPr>
              <a:t>микроскопирование</a:t>
            </a:r>
            <a:r>
              <a:rPr lang="ru-RU" sz="1600" spc="-15" dirty="0" smtClean="0">
                <a:latin typeface="Arial"/>
                <a:cs typeface="Arial"/>
              </a:rPr>
              <a:t> препаратов интубированной кишки </a:t>
            </a:r>
            <a:r>
              <a:rPr lang="ru-RU" sz="1600" spc="-15" dirty="0">
                <a:latin typeface="Arial"/>
                <a:cs typeface="Arial"/>
              </a:rPr>
              <a:t>собак </a:t>
            </a:r>
            <a:r>
              <a:rPr lang="ru-RU" sz="1600" spc="-15" dirty="0" smtClean="0">
                <a:latin typeface="Arial"/>
                <a:cs typeface="Arial"/>
              </a:rPr>
              <a:t>обнаружило грубое повреждение </a:t>
            </a:r>
            <a:r>
              <a:rPr lang="ru-RU" sz="1600" spc="-5" dirty="0">
                <a:latin typeface="Arial"/>
                <a:cs typeface="Arial"/>
              </a:rPr>
              <a:t>всех ее слоев </a:t>
            </a:r>
            <a:r>
              <a:rPr sz="1600" spc="-5" dirty="0">
                <a:solidFill>
                  <a:schemeClr val="accent1"/>
                </a:solidFill>
                <a:latin typeface="Arial"/>
                <a:cs typeface="Arial"/>
              </a:rPr>
              <a:t>[19]</a:t>
            </a:r>
            <a:r>
              <a:rPr sz="1600" spc="-5" dirty="0">
                <a:latin typeface="Arial"/>
                <a:cs typeface="Arial"/>
              </a:rPr>
              <a:t>.</a:t>
            </a:r>
            <a:r>
              <a:rPr lang="ru-RU" sz="1600" spc="-5" dirty="0">
                <a:latin typeface="Arial"/>
                <a:cs typeface="Arial"/>
              </a:rPr>
              <a:t> Важно, </a:t>
            </a:r>
            <a:r>
              <a:rPr lang="ru-RU" sz="1600" spc="-5" dirty="0" smtClean="0">
                <a:latin typeface="Arial"/>
                <a:cs typeface="Arial"/>
              </a:rPr>
              <a:t>что на з</a:t>
            </a:r>
            <a:r>
              <a:rPr lang="ru-RU" sz="1600" dirty="0" smtClean="0">
                <a:latin typeface="Arial"/>
                <a:cs typeface="Arial"/>
              </a:rPr>
              <a:t>аживление анастомоза </a:t>
            </a:r>
            <a:r>
              <a:rPr lang="ru-RU" sz="1600" spc="-5" dirty="0" smtClean="0">
                <a:latin typeface="Arial"/>
                <a:cs typeface="Arial"/>
              </a:rPr>
              <a:t>влияет не только физическая травма кишки, но и нервно-рефлекторная реакция на нее, проявляющаяся </a:t>
            </a:r>
            <a:r>
              <a:rPr lang="ru-RU" sz="1600" spc="-5" dirty="0">
                <a:latin typeface="Arial"/>
                <a:cs typeface="Arial"/>
              </a:rPr>
              <a:t>спазмом</a:t>
            </a:r>
            <a:r>
              <a:rPr lang="ru-RU" sz="1600" spc="65" dirty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сосудов,</a:t>
            </a:r>
            <a:r>
              <a:rPr lang="ru-RU" sz="1600" spc="50" dirty="0">
                <a:latin typeface="Arial"/>
                <a:cs typeface="Arial"/>
              </a:rPr>
              <a:t> </a:t>
            </a:r>
            <a:r>
              <a:rPr lang="ru-RU" sz="1600" spc="-15" dirty="0" smtClean="0">
                <a:latin typeface="Arial"/>
                <a:cs typeface="Arial"/>
              </a:rPr>
              <a:t>ишемией.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4</a:t>
            </a:r>
            <a:endParaRPr dirty="0"/>
          </a:p>
        </p:txBody>
      </p:sp>
      <p:sp>
        <p:nvSpPr>
          <p:cNvPr id="23" name="Rectangle 22"/>
          <p:cNvSpPr/>
          <p:nvPr/>
        </p:nvSpPr>
        <p:spPr>
          <a:xfrm>
            <a:off x="396001" y="849868"/>
            <a:ext cx="8387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ru-RU" b="1" spc="-5" dirty="0" smtClean="0">
                <a:latin typeface="Arial"/>
                <a:cs typeface="Arial"/>
              </a:rPr>
              <a:t>4. Пальпаторная травма кишки - вторая причина течи анастомозов</a:t>
            </a:r>
            <a:endParaRPr lang="ru-RU" dirty="0">
              <a:latin typeface="Arial"/>
              <a:cs typeface="Arial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6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5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12009" y="1407561"/>
            <a:ext cx="8377548" cy="514563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R="26670" algn="just">
              <a:lnSpc>
                <a:spcPct val="100000"/>
              </a:lnSpc>
            </a:pPr>
            <a:endParaRPr lang="ru-RU" sz="1600" spc="-15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R="26670" algn="just">
              <a:lnSpc>
                <a:spcPct val="100000"/>
              </a:lnSpc>
            </a:pPr>
            <a:r>
              <a:rPr lang="ru-RU" sz="1600" spc="-15" dirty="0" smtClean="0">
                <a:latin typeface="Arial"/>
                <a:cs typeface="Arial"/>
              </a:rPr>
              <a:t>Метод </a:t>
            </a:r>
            <a:r>
              <a:rPr lang="ru-RU" sz="1600" spc="-15" dirty="0">
                <a:latin typeface="Arial"/>
                <a:cs typeface="Arial"/>
              </a:rPr>
              <a:t>преследует профилактику течи </a:t>
            </a:r>
            <a:r>
              <a:rPr lang="ru-RU" sz="1600" spc="-15" dirty="0" smtClean="0">
                <a:latin typeface="Arial"/>
                <a:cs typeface="Arial"/>
              </a:rPr>
              <a:t>анастомозов колон. Он актуален, прежде всего, при неотложной резекции, проводимой в связи с илеусом. Суть профилактики в: </a:t>
            </a:r>
          </a:p>
          <a:p>
            <a:pPr marR="26670" algn="just">
              <a:lnSpc>
                <a:spcPct val="100000"/>
              </a:lnSpc>
            </a:pPr>
            <a:r>
              <a:rPr lang="ru-RU" sz="1600" spc="-15" dirty="0" smtClean="0">
                <a:latin typeface="Arial"/>
                <a:cs typeface="Arial"/>
              </a:rPr>
              <a:t>  1. Интенсивном антеградном лаваже кишечной полости в ходе операции. </a:t>
            </a:r>
          </a:p>
          <a:p>
            <a:pPr marR="26670" algn="just">
              <a:lnSpc>
                <a:spcPct val="100000"/>
              </a:lnSpc>
            </a:pPr>
            <a:r>
              <a:rPr lang="ru-RU" sz="1600" spc="-15" dirty="0" smtClean="0">
                <a:latin typeface="Arial"/>
                <a:cs typeface="Arial"/>
              </a:rPr>
              <a:t>  2. Постоянной ирригации и аспирации полости кишки в послеоперационном периоде. </a:t>
            </a:r>
          </a:p>
          <a:p>
            <a:pPr marR="26670" algn="just">
              <a:lnSpc>
                <a:spcPct val="100000"/>
              </a:lnSpc>
            </a:pPr>
            <a:r>
              <a:rPr lang="ru-RU" sz="1600" dirty="0" smtClean="0">
                <a:latin typeface="Arial"/>
                <a:cs typeface="Arial"/>
              </a:rPr>
              <a:t>Послеоперационная ирригация обеспечит </a:t>
            </a:r>
            <a:r>
              <a:rPr lang="ru-RU" sz="1600" dirty="0">
                <a:latin typeface="Arial"/>
                <a:cs typeface="Arial"/>
              </a:rPr>
              <a:t>рентгенологический </a:t>
            </a:r>
            <a:r>
              <a:rPr lang="ru-RU" sz="1600" spc="-15" dirty="0">
                <a:latin typeface="Arial"/>
                <a:cs typeface="Arial"/>
              </a:rPr>
              <a:t>контроль герметичности </a:t>
            </a:r>
            <a:r>
              <a:rPr lang="ru-RU" sz="1600" dirty="0" smtClean="0">
                <a:latin typeface="Arial"/>
                <a:cs typeface="Arial"/>
              </a:rPr>
              <a:t>анастомоза и лаваж слизистой; постоянная аспирация исключит газы и жидкость в кишечной полости, обеспечит уплощенное </a:t>
            </a:r>
            <a:r>
              <a:rPr lang="ru-RU" sz="1600" dirty="0">
                <a:latin typeface="Arial"/>
                <a:cs typeface="Arial"/>
              </a:rPr>
              <a:t>состояние </a:t>
            </a:r>
            <a:r>
              <a:rPr lang="ru-RU" sz="1600" dirty="0" smtClean="0">
                <a:latin typeface="Arial"/>
                <a:cs typeface="Arial"/>
              </a:rPr>
              <a:t>кишки, смыкание </a:t>
            </a:r>
            <a:r>
              <a:rPr lang="ru-RU" sz="1600" dirty="0">
                <a:latin typeface="Arial"/>
                <a:cs typeface="Arial"/>
              </a:rPr>
              <a:t>слизистой </a:t>
            </a:r>
            <a:r>
              <a:rPr lang="ru-RU" sz="1600" dirty="0" smtClean="0">
                <a:latin typeface="Arial"/>
                <a:cs typeface="Arial"/>
              </a:rPr>
              <a:t>губ </a:t>
            </a:r>
            <a:r>
              <a:rPr lang="ru-RU" sz="1600" dirty="0">
                <a:latin typeface="Arial"/>
                <a:cs typeface="Arial"/>
              </a:rPr>
              <a:t>анастомоза </a:t>
            </a:r>
            <a:r>
              <a:rPr lang="ru-RU" sz="1600" dirty="0" smtClean="0">
                <a:latin typeface="Arial"/>
                <a:cs typeface="Arial"/>
              </a:rPr>
              <a:t>и в итоге его заживление первичным и даже вторичным натяжением. </a:t>
            </a:r>
          </a:p>
          <a:p>
            <a:pPr marR="26670" algn="just">
              <a:spcBef>
                <a:spcPts val="500"/>
              </a:spcBef>
            </a:pPr>
            <a:r>
              <a:rPr lang="ru-RU" sz="1600" dirty="0">
                <a:latin typeface="Arial"/>
                <a:cs typeface="Arial"/>
              </a:rPr>
              <a:t>Л</a:t>
            </a:r>
            <a:r>
              <a:rPr lang="ru-RU" sz="1600" dirty="0" smtClean="0">
                <a:latin typeface="Arial"/>
                <a:cs typeface="Arial"/>
              </a:rPr>
              <a:t>аваж, ирригацию и аспирацию кишок реализуют новые </a:t>
            </a:r>
            <a:r>
              <a:rPr lang="ru-RU" sz="1600" spc="-10" dirty="0" smtClean="0">
                <a:latin typeface="Arial"/>
                <a:cs typeface="Arial"/>
              </a:rPr>
              <a:t> системы, объединенные </a:t>
            </a:r>
            <a:r>
              <a:rPr lang="ru-RU" sz="1600" spc="-10" dirty="0">
                <a:latin typeface="Arial"/>
                <a:cs typeface="Arial"/>
              </a:rPr>
              <a:t>в </a:t>
            </a:r>
            <a:r>
              <a:rPr lang="ru-RU" sz="1600" spc="-10" dirty="0" smtClean="0">
                <a:latin typeface="Arial"/>
                <a:cs typeface="Arial"/>
              </a:rPr>
              <a:t>комплекс </a:t>
            </a:r>
            <a:r>
              <a:rPr lang="ru-RU" sz="1600" spc="-5" dirty="0">
                <a:latin typeface="Arial"/>
                <a:cs typeface="Arial"/>
              </a:rPr>
              <a:t>Кишечный </a:t>
            </a:r>
            <a:r>
              <a:rPr lang="ru-RU" sz="1600" spc="-10" dirty="0">
                <a:latin typeface="Arial"/>
                <a:cs typeface="Arial"/>
              </a:rPr>
              <a:t>И</a:t>
            </a:r>
            <a:r>
              <a:rPr lang="ru-RU" sz="1600" spc="-10" dirty="0" smtClean="0">
                <a:latin typeface="Arial"/>
                <a:cs typeface="Arial"/>
              </a:rPr>
              <a:t>нтубатор </a:t>
            </a:r>
            <a:r>
              <a:rPr lang="ru-RU" sz="1600" dirty="0">
                <a:latin typeface="Arial"/>
                <a:cs typeface="Arial"/>
              </a:rPr>
              <a:t>с </a:t>
            </a:r>
            <a:r>
              <a:rPr lang="ru-RU" sz="1600" spc="-5" dirty="0" smtClean="0">
                <a:latin typeface="Arial"/>
                <a:cs typeface="Arial"/>
              </a:rPr>
              <a:t>Дренажом-</a:t>
            </a:r>
            <a:r>
              <a:rPr lang="ru-RU" sz="1600" spc="-15" dirty="0" smtClean="0">
                <a:latin typeface="Arial"/>
                <a:cs typeface="Arial"/>
              </a:rPr>
              <a:t>Ирригатором </a:t>
            </a:r>
            <a:r>
              <a:rPr lang="ru-RU" sz="1600" spc="-5" dirty="0">
                <a:latin typeface="Arial"/>
                <a:cs typeface="Arial"/>
              </a:rPr>
              <a:t>(</a:t>
            </a:r>
            <a:r>
              <a:rPr lang="ru-RU" sz="1600" dirty="0">
                <a:latin typeface="Arial"/>
                <a:cs typeface="Arial"/>
              </a:rPr>
              <a:t>КИДИ) </a:t>
            </a:r>
            <a:r>
              <a:rPr lang="ru-RU" sz="1600" dirty="0">
                <a:solidFill>
                  <a:srgbClr val="0070C0"/>
                </a:solidFill>
                <a:latin typeface="Arial"/>
                <a:cs typeface="Arial"/>
              </a:rPr>
              <a:t>[</a:t>
            </a:r>
            <a:r>
              <a:rPr lang="ru-RU" sz="1600" dirty="0" smtClean="0">
                <a:solidFill>
                  <a:srgbClr val="0070C0"/>
                </a:solidFill>
                <a:latin typeface="Arial"/>
                <a:cs typeface="Arial"/>
              </a:rPr>
              <a:t>20-28</a:t>
            </a:r>
            <a:r>
              <a:rPr lang="ru-RU" sz="1600" dirty="0">
                <a:solidFill>
                  <a:srgbClr val="0070C0"/>
                </a:solidFill>
                <a:latin typeface="Arial"/>
                <a:cs typeface="Arial"/>
              </a:rPr>
              <a:t>]</a:t>
            </a:r>
            <a:r>
              <a:rPr lang="ru-RU" sz="1600" dirty="0">
                <a:latin typeface="Arial"/>
                <a:cs typeface="Arial"/>
              </a:rPr>
              <a:t>, </a:t>
            </a:r>
            <a:r>
              <a:rPr lang="ru-RU" sz="1600" spc="-1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а также новая 1-моментная резекция ободочной кишки. Новые системы отличает:</a:t>
            </a:r>
            <a:endParaRPr lang="ru-RU" sz="1600" b="1" dirty="0" smtClean="0">
              <a:latin typeface="Arial"/>
              <a:cs typeface="Arial"/>
            </a:endParaRPr>
          </a:p>
          <a:p>
            <a:pPr marL="465750" marR="26670" indent="-28575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ru-RU" sz="1600" dirty="0" smtClean="0">
                <a:latin typeface="Arial"/>
                <a:cs typeface="Arial"/>
              </a:rPr>
              <a:t>Атравматичная трансанальная интубация кишечника на необходимую глубину.</a:t>
            </a:r>
          </a:p>
          <a:p>
            <a:pPr marL="465750" marR="26670" indent="-285750" algn="just">
              <a:buFont typeface="Arial" pitchFamily="34" charset="0"/>
              <a:buChar char="•"/>
            </a:pPr>
            <a:r>
              <a:rPr lang="ru-RU" sz="1600" dirty="0" smtClean="0">
                <a:latin typeface="Arial"/>
                <a:cs typeface="Arial"/>
              </a:rPr>
              <a:t>Интенсивный поток жидкости, подаваемой в конечную точку интубации.  </a:t>
            </a:r>
          </a:p>
          <a:p>
            <a:pPr marL="465750" marR="26670" indent="-285750" algn="just">
              <a:buFont typeface="Arial" pitchFamily="34" charset="0"/>
              <a:buChar char="•"/>
            </a:pPr>
            <a:r>
              <a:rPr lang="ru-RU" sz="1600" dirty="0" smtClean="0">
                <a:latin typeface="Arial"/>
                <a:cs typeface="Arial"/>
              </a:rPr>
              <a:t>Дозированная подача жидкости вдоль всей интубированной кишки.</a:t>
            </a:r>
          </a:p>
          <a:p>
            <a:pPr marL="465750" marR="26670" indent="-28575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ru-RU" sz="1600" dirty="0" smtClean="0">
                <a:latin typeface="Arial"/>
                <a:cs typeface="Arial"/>
              </a:rPr>
              <a:t>100%-</a:t>
            </a:r>
            <a:r>
              <a:rPr lang="ru-RU" sz="1600" dirty="0" err="1" smtClean="0">
                <a:latin typeface="Arial"/>
                <a:cs typeface="Arial"/>
              </a:rPr>
              <a:t>ая</a:t>
            </a:r>
            <a:r>
              <a:rPr lang="ru-RU" sz="1600" dirty="0" smtClean="0">
                <a:latin typeface="Arial"/>
                <a:cs typeface="Arial"/>
              </a:rPr>
              <a:t> надежность опорожнения и аспирации </a:t>
            </a:r>
            <a:r>
              <a:rPr lang="ru-RU" sz="1600" dirty="0">
                <a:latin typeface="Arial"/>
                <a:cs typeface="Arial"/>
              </a:rPr>
              <a:t>интубированной кишки</a:t>
            </a:r>
            <a:r>
              <a:rPr lang="ru-RU" sz="1600" dirty="0" smtClean="0">
                <a:latin typeface="Arial"/>
                <a:cs typeface="Arial"/>
              </a:rPr>
              <a:t>.</a:t>
            </a:r>
          </a:p>
          <a:p>
            <a:pPr marR="26670" algn="just">
              <a:lnSpc>
                <a:spcPct val="100000"/>
              </a:lnSpc>
              <a:spcBef>
                <a:spcPts val="500"/>
              </a:spcBef>
            </a:pPr>
            <a:r>
              <a:rPr lang="ru-RU" sz="1600" spc="-10" dirty="0" smtClean="0">
                <a:latin typeface="Arial"/>
                <a:cs typeface="Arial"/>
              </a:rPr>
              <a:t>Новая 1-моментная резекция </a:t>
            </a:r>
            <a:r>
              <a:rPr lang="ru-RU" sz="1600" dirty="0" smtClean="0">
                <a:latin typeface="Arial"/>
                <a:cs typeface="Arial"/>
              </a:rPr>
              <a:t>колон </a:t>
            </a:r>
            <a:r>
              <a:rPr lang="ru-RU" sz="1600" spc="-10" dirty="0" smtClean="0">
                <a:latin typeface="Arial"/>
                <a:cs typeface="Arial"/>
              </a:rPr>
              <a:t>отличается:</a:t>
            </a:r>
          </a:p>
          <a:p>
            <a:pPr marL="5229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dirty="0" smtClean="0">
                <a:latin typeface="Arial"/>
                <a:cs typeface="Arial"/>
              </a:rPr>
              <a:t>Техническим соединением концов резецированной колон.</a:t>
            </a:r>
            <a:endParaRPr lang="ru-RU" sz="1600" dirty="0">
              <a:latin typeface="Arial"/>
              <a:cs typeface="Arial"/>
            </a:endParaRPr>
          </a:p>
          <a:p>
            <a:pPr marL="5229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dirty="0" smtClean="0">
                <a:latin typeface="Arial"/>
                <a:cs typeface="Arial"/>
              </a:rPr>
              <a:t>Трансанальной интубацией и лаважом резецированной колон.</a:t>
            </a:r>
          </a:p>
          <a:p>
            <a:pPr marL="5229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dirty="0" smtClean="0">
                <a:latin typeface="Arial"/>
                <a:cs typeface="Arial"/>
              </a:rPr>
              <a:t>Разъединением </a:t>
            </a:r>
            <a:r>
              <a:rPr lang="ru-RU" sz="1600" dirty="0">
                <a:latin typeface="Arial"/>
                <a:cs typeface="Arial"/>
              </a:rPr>
              <a:t>концов резецированной </a:t>
            </a:r>
            <a:r>
              <a:rPr lang="ru-RU" sz="1600" dirty="0" smtClean="0">
                <a:latin typeface="Arial"/>
                <a:cs typeface="Arial"/>
              </a:rPr>
              <a:t>колон и н</a:t>
            </a:r>
            <a:r>
              <a:rPr lang="ru-RU" sz="1600" spc="-10" dirty="0" smtClean="0">
                <a:latin typeface="Arial"/>
                <a:cs typeface="Arial"/>
              </a:rPr>
              <a:t>аложением анастомоза.</a:t>
            </a: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5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0" y="838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Arial"/>
                <a:cs typeface="Arial"/>
              </a:rPr>
              <a:t>5. Идеология и отличия </a:t>
            </a:r>
            <a:r>
              <a:rPr lang="ru-RU" b="1" spc="-15" dirty="0" smtClean="0">
                <a:latin typeface="Arial"/>
                <a:cs typeface="Arial"/>
              </a:rPr>
              <a:t>Антисептического метода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70519" y="1290935"/>
            <a:ext cx="482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i="1" spc="-15" dirty="0">
                <a:latin typeface="Arial"/>
                <a:cs typeface="Arial"/>
              </a:rPr>
              <a:t>Новация </a:t>
            </a:r>
            <a:r>
              <a:rPr lang="ru-RU" sz="1200" i="1" spc="-10" dirty="0">
                <a:latin typeface="Arial"/>
                <a:cs typeface="Arial"/>
              </a:rPr>
              <a:t>посвящена </a:t>
            </a:r>
            <a:r>
              <a:rPr lang="ru-RU" sz="1200" i="1" spc="-5" dirty="0">
                <a:latin typeface="Arial"/>
                <a:cs typeface="Arial"/>
              </a:rPr>
              <a:t>памяти </a:t>
            </a:r>
            <a:r>
              <a:rPr lang="ru-RU" sz="1200" i="1" spc="-5" dirty="0" smtClean="0">
                <a:latin typeface="Arial"/>
                <a:cs typeface="Arial"/>
              </a:rPr>
              <a:t>моего </a:t>
            </a:r>
            <a:r>
              <a:rPr lang="ru-RU" sz="1200" i="1" spc="-10" dirty="0" smtClean="0">
                <a:latin typeface="Arial"/>
                <a:cs typeface="Arial"/>
              </a:rPr>
              <a:t>деда</a:t>
            </a:r>
            <a:r>
              <a:rPr lang="ru-RU" sz="1200" i="1" spc="-10" dirty="0">
                <a:latin typeface="Arial"/>
                <a:cs typeface="Arial"/>
              </a:rPr>
              <a:t>, </a:t>
            </a:r>
            <a:r>
              <a:rPr lang="ru-RU" sz="1200" i="1" spc="-5" dirty="0" smtClean="0">
                <a:latin typeface="Arial"/>
                <a:cs typeface="Arial"/>
              </a:rPr>
              <a:t>Саркиса Абрамянца </a:t>
            </a:r>
            <a:r>
              <a:rPr lang="ru-RU" sz="1200" i="1" spc="-5" dirty="0">
                <a:latin typeface="Arial"/>
                <a:cs typeface="Arial"/>
              </a:rPr>
              <a:t>из Вана, </a:t>
            </a:r>
            <a:r>
              <a:rPr lang="ru-RU" sz="1200" i="1" spc="-10" dirty="0">
                <a:latin typeface="Arial"/>
                <a:cs typeface="Arial"/>
              </a:rPr>
              <a:t>умершего вследствие </a:t>
            </a:r>
            <a:r>
              <a:rPr lang="ru-RU" sz="1200" i="1" spc="-10" dirty="0" smtClean="0">
                <a:latin typeface="Arial"/>
                <a:cs typeface="Arial"/>
              </a:rPr>
              <a:t>операции </a:t>
            </a:r>
            <a:r>
              <a:rPr lang="ru-RU" sz="1200" i="1" spc="-5" dirty="0" smtClean="0">
                <a:latin typeface="Arial"/>
                <a:cs typeface="Arial"/>
              </a:rPr>
              <a:t>на </a:t>
            </a:r>
            <a:r>
              <a:rPr lang="ru-RU" sz="1200" i="1" spc="-10" dirty="0">
                <a:latin typeface="Arial"/>
                <a:cs typeface="Arial"/>
              </a:rPr>
              <a:t>сигмовидной</a:t>
            </a:r>
            <a:r>
              <a:rPr lang="ru-RU" sz="1200" i="1" spc="15" dirty="0">
                <a:latin typeface="Arial"/>
                <a:cs typeface="Arial"/>
              </a:rPr>
              <a:t> </a:t>
            </a:r>
            <a:r>
              <a:rPr lang="ru-RU" sz="1200" i="1" spc="-10" dirty="0">
                <a:latin typeface="Arial"/>
                <a:cs typeface="Arial"/>
              </a:rPr>
              <a:t>кишке</a:t>
            </a:r>
            <a:r>
              <a:rPr lang="ru-RU" sz="1200" i="1" spc="-10" dirty="0" smtClean="0">
                <a:latin typeface="Arial"/>
                <a:cs typeface="Arial"/>
              </a:rPr>
              <a:t>.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1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370" y="2667000"/>
            <a:ext cx="8363630" cy="3810000"/>
          </a:xfrm>
          <a:custGeom>
            <a:avLst/>
            <a:gdLst/>
            <a:ahLst/>
            <a:cxnLst/>
            <a:rect l="l" t="t" r="r" b="b"/>
            <a:pathLst>
              <a:path w="8266430" h="3848100">
                <a:moveTo>
                  <a:pt x="0" y="3848100"/>
                </a:moveTo>
                <a:lnTo>
                  <a:pt x="8266176" y="3848100"/>
                </a:lnTo>
                <a:lnTo>
                  <a:pt x="8266176" y="0"/>
                </a:lnTo>
                <a:lnTo>
                  <a:pt x="0" y="0"/>
                </a:lnTo>
                <a:lnTo>
                  <a:pt x="0" y="38481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9887" y="1155436"/>
            <a:ext cx="8414114" cy="133434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630"/>
              </a:spcBef>
            </a:pPr>
            <a:r>
              <a:rPr lang="ru-RU" sz="1600" spc="-5" dirty="0" err="1" smtClean="0">
                <a:latin typeface="Arial"/>
                <a:cs typeface="Arial"/>
              </a:rPr>
              <a:t>Атравматичную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-5" dirty="0" err="1" smtClean="0">
                <a:latin typeface="Arial"/>
                <a:cs typeface="Arial"/>
              </a:rPr>
              <a:t>трансанальную</a:t>
            </a:r>
            <a:r>
              <a:rPr lang="ru-RU" sz="1600" spc="-5" dirty="0" smtClean="0">
                <a:latin typeface="Arial"/>
                <a:cs typeface="Arial"/>
              </a:rPr>
              <a:t> и</a:t>
            </a:r>
            <a:r>
              <a:rPr sz="1600" spc="-5" dirty="0" err="1" smtClean="0">
                <a:latin typeface="Arial"/>
                <a:cs typeface="Arial"/>
              </a:rPr>
              <a:t>нтубацию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толстой кишки </a:t>
            </a:r>
            <a:r>
              <a:rPr lang="ru-RU" sz="1600" spc="-10" dirty="0" smtClean="0">
                <a:latin typeface="Arial"/>
                <a:cs typeface="Arial"/>
              </a:rPr>
              <a:t>осуществляют </a:t>
            </a:r>
            <a:r>
              <a:rPr sz="1600" dirty="0" smtClean="0">
                <a:latin typeface="Arial"/>
                <a:cs typeface="Arial"/>
              </a:rPr>
              <a:t>2 </a:t>
            </a:r>
            <a:r>
              <a:rPr sz="1600" dirty="0" err="1" smtClean="0">
                <a:latin typeface="Arial"/>
                <a:cs typeface="Arial"/>
              </a:rPr>
              <a:t>силы</a:t>
            </a:r>
            <a:r>
              <a:rPr sz="1600" dirty="0" smtClean="0">
                <a:latin typeface="Arial"/>
                <a:cs typeface="Arial"/>
              </a:rPr>
              <a:t>, </a:t>
            </a:r>
            <a:r>
              <a:rPr lang="ru-RU" sz="1600" dirty="0" smtClean="0">
                <a:latin typeface="Arial"/>
                <a:cs typeface="Arial"/>
              </a:rPr>
              <a:t>со</a:t>
            </a:r>
            <a:r>
              <a:rPr sz="1600" spc="-5" dirty="0" err="1" smtClean="0">
                <a:latin typeface="Arial"/>
                <a:cs typeface="Arial"/>
              </a:rPr>
              <a:t>де</a:t>
            </a:r>
            <a:r>
              <a:rPr lang="ru-RU" sz="1600" spc="-5" dirty="0" smtClean="0">
                <a:latin typeface="Arial"/>
                <a:cs typeface="Arial"/>
              </a:rPr>
              <a:t>й</a:t>
            </a:r>
            <a:r>
              <a:rPr sz="1600" spc="-5" dirty="0" err="1" smtClean="0">
                <a:latin typeface="Arial"/>
                <a:cs typeface="Arial"/>
              </a:rPr>
              <a:t>ствующие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по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принципу</a:t>
            </a:r>
            <a:r>
              <a:rPr sz="1600" dirty="0" smtClean="0">
                <a:latin typeface="Arial"/>
                <a:cs typeface="Arial"/>
              </a:rPr>
              <a:t> “</a:t>
            </a:r>
            <a:r>
              <a:rPr sz="1600" dirty="0" err="1" smtClean="0">
                <a:latin typeface="Arial"/>
                <a:cs typeface="Arial"/>
              </a:rPr>
              <a:t>тяни-толкай</a:t>
            </a:r>
            <a:r>
              <a:rPr sz="1600" dirty="0" smtClean="0">
                <a:latin typeface="Arial"/>
                <a:cs typeface="Arial"/>
              </a:rPr>
              <a:t>”. </a:t>
            </a:r>
            <a:r>
              <a:rPr lang="ru-RU" sz="1600" dirty="0" smtClean="0">
                <a:latin typeface="Arial"/>
                <a:cs typeface="Arial"/>
              </a:rPr>
              <a:t>С</a:t>
            </a:r>
            <a:r>
              <a:rPr sz="1600" dirty="0" err="1" smtClean="0">
                <a:latin typeface="Arial"/>
                <a:cs typeface="Arial"/>
              </a:rPr>
              <a:t>илу</a:t>
            </a:r>
            <a:r>
              <a:rPr sz="1600" dirty="0" smtClean="0">
                <a:latin typeface="Arial"/>
                <a:cs typeface="Arial"/>
              </a:rPr>
              <a:t> “</a:t>
            </a:r>
            <a:r>
              <a:rPr sz="1600" dirty="0" err="1" smtClean="0">
                <a:latin typeface="Arial"/>
                <a:cs typeface="Arial"/>
              </a:rPr>
              <a:t>тяни</a:t>
            </a:r>
            <a:r>
              <a:rPr sz="1600" dirty="0" smtClean="0">
                <a:latin typeface="Arial"/>
                <a:cs typeface="Arial"/>
              </a:rPr>
              <a:t>” </a:t>
            </a:r>
            <a:r>
              <a:rPr sz="1600" spc="-70" dirty="0" err="1" smtClean="0">
                <a:latin typeface="Arial"/>
                <a:cs typeface="Arial"/>
              </a:rPr>
              <a:t>созда</a:t>
            </a:r>
            <a:r>
              <a:rPr lang="ru-RU" sz="1600" spc="-70" dirty="0" smtClean="0">
                <a:latin typeface="Arial"/>
                <a:cs typeface="Arial"/>
              </a:rPr>
              <a:t>е</a:t>
            </a:r>
            <a:r>
              <a:rPr sz="1600" spc="-70" dirty="0" smtClean="0">
                <a:latin typeface="Arial"/>
                <a:cs typeface="Arial"/>
              </a:rPr>
              <a:t>т </a:t>
            </a:r>
            <a:r>
              <a:rPr sz="1600" spc="-5" dirty="0" err="1" smtClean="0">
                <a:latin typeface="Arial"/>
                <a:cs typeface="Arial"/>
              </a:rPr>
              <a:t>инвагинатор</a:t>
            </a:r>
            <a:r>
              <a:rPr sz="1600" spc="-5" dirty="0" smtClean="0">
                <a:latin typeface="Arial"/>
                <a:cs typeface="Arial"/>
              </a:rPr>
              <a:t>, </a:t>
            </a:r>
            <a:r>
              <a:rPr sz="1600" spc="-5" dirty="0" err="1" smtClean="0">
                <a:latin typeface="Arial"/>
                <a:cs typeface="Arial"/>
              </a:rPr>
              <a:t>выворачивающийся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5" dirty="0" err="1" smtClean="0">
                <a:latin typeface="Arial"/>
                <a:cs typeface="Arial"/>
              </a:rPr>
              <a:t>как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палец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перчатки</a:t>
            </a:r>
            <a:r>
              <a:rPr sz="1600" spc="-15" dirty="0" smtClean="0">
                <a:latin typeface="Arial"/>
                <a:cs typeface="Arial"/>
              </a:rPr>
              <a:t>; </a:t>
            </a:r>
            <a:r>
              <a:rPr lang="ru-RU" sz="1600" spc="-15" dirty="0" smtClean="0">
                <a:latin typeface="Arial"/>
                <a:cs typeface="Arial"/>
              </a:rPr>
              <a:t>он </a:t>
            </a:r>
            <a:r>
              <a:rPr sz="1600" spc="-5" dirty="0" err="1" smtClean="0">
                <a:latin typeface="Arial"/>
                <a:cs typeface="Arial"/>
              </a:rPr>
              <a:t>вместе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с </a:t>
            </a:r>
            <a:r>
              <a:rPr sz="1600" spc="-40" dirty="0" smtClean="0">
                <a:latin typeface="Arial"/>
                <a:cs typeface="Arial"/>
              </a:rPr>
              <a:t>заключ</a:t>
            </a:r>
            <a:r>
              <a:rPr lang="ru-RU" sz="1600" spc="-40" dirty="0" smtClean="0">
                <a:latin typeface="Arial"/>
                <a:cs typeface="Arial"/>
              </a:rPr>
              <a:t>е</a:t>
            </a:r>
            <a:r>
              <a:rPr sz="1600" spc="-40" dirty="0" err="1" smtClean="0">
                <a:latin typeface="Arial"/>
                <a:cs typeface="Arial"/>
              </a:rPr>
              <a:t>нным</a:t>
            </a:r>
            <a:r>
              <a:rPr sz="1600" spc="-40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sz="1600" spc="-140" dirty="0" smtClean="0">
                <a:latin typeface="Arial"/>
                <a:cs typeface="Arial"/>
              </a:rPr>
              <a:t>н</a:t>
            </a:r>
            <a:r>
              <a:rPr lang="ru-RU" sz="1600" spc="-140" dirty="0" smtClean="0">
                <a:latin typeface="Arial"/>
                <a:cs typeface="Arial"/>
              </a:rPr>
              <a:t>е</a:t>
            </a:r>
            <a:r>
              <a:rPr sz="1600" spc="-140" dirty="0" smtClean="0">
                <a:latin typeface="Arial"/>
                <a:cs typeface="Arial"/>
              </a:rPr>
              <a:t>м </a:t>
            </a:r>
            <a:r>
              <a:rPr sz="1600" dirty="0" err="1" smtClean="0">
                <a:latin typeface="Arial"/>
                <a:cs typeface="Arial"/>
              </a:rPr>
              <a:t>дренажом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накатывается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5" dirty="0" err="1" smtClean="0">
                <a:latin typeface="Arial"/>
                <a:cs typeface="Arial"/>
              </a:rPr>
              <a:t>на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50" dirty="0" err="1" smtClean="0">
                <a:latin typeface="Arial"/>
                <a:cs typeface="Arial"/>
              </a:rPr>
              <a:t>слизистую</a:t>
            </a:r>
            <a:r>
              <a:rPr sz="1600" spc="-50" dirty="0" smtClean="0">
                <a:latin typeface="Arial"/>
                <a:cs typeface="Arial"/>
              </a:rPr>
              <a:t>. </a:t>
            </a:r>
            <a:r>
              <a:rPr sz="1600" spc="-10" dirty="0" err="1" smtClean="0">
                <a:latin typeface="Arial"/>
                <a:cs typeface="Arial"/>
              </a:rPr>
              <a:t>Источник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силы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“</a:t>
            </a:r>
            <a:r>
              <a:rPr sz="1600" spc="-5" dirty="0" err="1" smtClean="0">
                <a:latin typeface="Arial"/>
                <a:cs typeface="Arial"/>
              </a:rPr>
              <a:t>толкай</a:t>
            </a:r>
            <a:r>
              <a:rPr sz="1600" spc="-5" dirty="0" smtClean="0">
                <a:latin typeface="Arial"/>
                <a:cs typeface="Arial"/>
              </a:rPr>
              <a:t>” </a:t>
            </a:r>
            <a:r>
              <a:rPr lang="en-US" sz="1600" dirty="0" smtClean="0">
                <a:latin typeface="Arial"/>
                <a:cs typeface="Arial"/>
              </a:rPr>
              <a:t>–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механизм</a:t>
            </a:r>
            <a:r>
              <a:rPr lang="ru-RU" sz="1600" spc="-10" dirty="0" smtClean="0">
                <a:latin typeface="Arial"/>
                <a:cs typeface="Arial"/>
              </a:rPr>
              <a:t>,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пода</a:t>
            </a:r>
            <a:r>
              <a:rPr lang="ru-RU" sz="1600" spc="-15" dirty="0" err="1" smtClean="0">
                <a:latin typeface="Arial"/>
                <a:cs typeface="Arial"/>
              </a:rPr>
              <a:t>ющий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инвагинатор </a:t>
            </a:r>
            <a:r>
              <a:rPr lang="ru-RU" sz="1600" dirty="0" smtClean="0">
                <a:latin typeface="Arial"/>
                <a:cs typeface="Arial"/>
              </a:rPr>
              <a:t>с </a:t>
            </a:r>
            <a:r>
              <a:rPr lang="ru-RU" sz="1600" spc="-5" dirty="0" smtClean="0">
                <a:latin typeface="Arial"/>
                <a:cs typeface="Arial"/>
              </a:rPr>
              <a:t>дренажом 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затем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интрактор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lang="ru-RU" sz="1600" dirty="0" smtClean="0">
                <a:latin typeface="Arial"/>
                <a:cs typeface="Arial"/>
              </a:rPr>
              <a:t>вывернутую и </a:t>
            </a:r>
            <a:r>
              <a:rPr sz="1600" spc="-15" dirty="0" err="1" smtClean="0">
                <a:latin typeface="Arial"/>
                <a:cs typeface="Arial"/>
              </a:rPr>
              <a:t>раздутую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часть</a:t>
            </a:r>
            <a:r>
              <a:rPr sz="1600" spc="29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инвагинатора</a:t>
            </a:r>
            <a:r>
              <a:rPr sz="1600" spc="-1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775" y="2819400"/>
            <a:ext cx="7932820" cy="3505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6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399370" y="690529"/>
            <a:ext cx="8439830" cy="62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ru-RU" b="1" dirty="0" smtClean="0">
                <a:solidFill>
                  <a:schemeClr val="tx1"/>
                </a:solidFill>
                <a:latin typeface="Arial"/>
                <a:cs typeface="Arial"/>
              </a:rPr>
              <a:t>6. КИДИ; интубирующая </a:t>
            </a:r>
            <a:r>
              <a:rPr lang="ru-RU" b="1" dirty="0">
                <a:solidFill>
                  <a:schemeClr val="tx1"/>
                </a:solidFill>
                <a:latin typeface="Arial"/>
                <a:cs typeface="Arial"/>
              </a:rPr>
              <a:t>система </a:t>
            </a:r>
            <a:r>
              <a:rPr lang="ru-RU" b="1" dirty="0" smtClean="0">
                <a:solidFill>
                  <a:schemeClr val="tx1"/>
                </a:solidFill>
                <a:latin typeface="Arial"/>
                <a:cs typeface="Arial"/>
              </a:rPr>
              <a:t>«Тяни-Толкай» </a:t>
            </a:r>
            <a:endParaRPr 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340" y="3604126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latin typeface="Arial" pitchFamily="34" charset="0"/>
                <a:cs typeface="Arial" pitchFamily="34" charset="0"/>
              </a:rPr>
              <a:t>Катушка</a:t>
            </a:r>
            <a:endParaRPr lang="ru-RU" sz="105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434867" y="3810005"/>
            <a:ext cx="530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728340" y="3809999"/>
            <a:ext cx="186060" cy="180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873015" y="39478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tubator_in_colon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9241" y="2133601"/>
            <a:ext cx="6080759" cy="43433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bject 5"/>
          <p:cNvSpPr txBox="1"/>
          <p:nvPr/>
        </p:nvSpPr>
        <p:spPr>
          <a:xfrm>
            <a:off x="406400" y="756999"/>
            <a:ext cx="8363584" cy="123507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950"/>
              </a:spcBef>
            </a:pPr>
            <a:r>
              <a:rPr lang="ru-RU" sz="1800" b="1" spc="-5" dirty="0" smtClean="0">
                <a:latin typeface="Arial"/>
                <a:cs typeface="Arial"/>
              </a:rPr>
              <a:t>7</a:t>
            </a:r>
            <a:r>
              <a:rPr sz="1800" b="1" spc="-5" dirty="0" smtClean="0">
                <a:latin typeface="Arial"/>
                <a:cs typeface="Arial"/>
              </a:rPr>
              <a:t>. КИДИ</a:t>
            </a:r>
            <a:r>
              <a:rPr lang="ru-RU" b="1" spc="-5" dirty="0">
                <a:latin typeface="Arial"/>
                <a:cs typeface="Arial"/>
              </a:rPr>
              <a:t>;</a:t>
            </a:r>
            <a:r>
              <a:rPr lang="ru-RU" sz="1800" b="1" spc="-5" dirty="0" smtClean="0">
                <a:latin typeface="Arial"/>
                <a:cs typeface="Arial"/>
              </a:rPr>
              <a:t> у</a:t>
            </a:r>
            <a:r>
              <a:rPr sz="1800" b="1" spc="-15" dirty="0" smtClean="0">
                <a:latin typeface="Arial"/>
                <a:cs typeface="Arial"/>
              </a:rPr>
              <a:t>правление</a:t>
            </a:r>
            <a:r>
              <a:rPr sz="1800" b="1" spc="30" dirty="0" smtClean="0">
                <a:latin typeface="Arial"/>
                <a:cs typeface="Arial"/>
              </a:rPr>
              <a:t> </a:t>
            </a:r>
            <a:r>
              <a:rPr lang="ru-RU" sz="1800" b="1" spc="-10" dirty="0" smtClean="0">
                <a:latin typeface="Arial"/>
                <a:cs typeface="Arial"/>
              </a:rPr>
              <a:t>интубацией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755"/>
              </a:spcBef>
            </a:pPr>
            <a:r>
              <a:rPr sz="1600" spc="-5" dirty="0">
                <a:latin typeface="Arial"/>
                <a:cs typeface="Arial"/>
              </a:rPr>
              <a:t>Интубацию </a:t>
            </a:r>
            <a:r>
              <a:rPr sz="1600" dirty="0">
                <a:latin typeface="Arial"/>
                <a:cs typeface="Arial"/>
              </a:rPr>
              <a:t>кишки </a:t>
            </a:r>
            <a:r>
              <a:rPr sz="1600" spc="5" dirty="0">
                <a:latin typeface="Arial"/>
                <a:cs typeface="Arial"/>
              </a:rPr>
              <a:t>(см. </a:t>
            </a:r>
            <a:r>
              <a:rPr lang="ru-RU" sz="1600" dirty="0" smtClean="0">
                <a:latin typeface="Arial"/>
                <a:cs typeface="Arial"/>
              </a:rPr>
              <a:t>запись</a:t>
            </a:r>
            <a:r>
              <a:rPr sz="1600" dirty="0" smtClean="0">
                <a:latin typeface="Arial"/>
                <a:cs typeface="Arial"/>
              </a:rPr>
              <a:t>) </a:t>
            </a:r>
            <a:r>
              <a:rPr sz="1600" spc="-15" dirty="0">
                <a:latin typeface="Arial"/>
                <a:cs typeface="Arial"/>
              </a:rPr>
              <a:t>осуществляет </a:t>
            </a:r>
            <a:r>
              <a:rPr sz="1600" spc="-10" dirty="0">
                <a:latin typeface="Arial"/>
                <a:cs typeface="Arial"/>
              </a:rPr>
              <a:t>хирург </a:t>
            </a:r>
            <a:r>
              <a:rPr sz="1600" spc="-5" dirty="0">
                <a:latin typeface="Arial"/>
                <a:cs typeface="Arial"/>
              </a:rPr>
              <a:t>периодическим </a:t>
            </a:r>
            <a:r>
              <a:rPr sz="1600" spc="-5" dirty="0" err="1">
                <a:latin typeface="Arial"/>
                <a:cs typeface="Arial"/>
              </a:rPr>
              <a:t>нажатием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на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педаль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механизма подачи; </a:t>
            </a:r>
            <a:r>
              <a:rPr sz="1600" spc="-5" dirty="0" smtClean="0">
                <a:latin typeface="Arial"/>
                <a:cs typeface="Arial"/>
              </a:rPr>
              <a:t>рук</a:t>
            </a:r>
            <a:r>
              <a:rPr lang="ru-RU" sz="1600" spc="-5" dirty="0" smtClean="0">
                <a:latin typeface="Arial"/>
                <a:cs typeface="Arial"/>
              </a:rPr>
              <a:t>ами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5" dirty="0" err="1">
                <a:latin typeface="Arial"/>
                <a:cs typeface="Arial"/>
              </a:rPr>
              <a:t>он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контролирует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направление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выворачивания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инвагинатора</a:t>
            </a:r>
            <a:r>
              <a:rPr sz="1600" spc="-10" dirty="0">
                <a:latin typeface="Arial"/>
                <a:cs typeface="Arial"/>
              </a:rPr>
              <a:t>. </a:t>
            </a:r>
            <a:r>
              <a:rPr sz="1600" spc="-5" dirty="0">
                <a:latin typeface="Arial"/>
                <a:cs typeface="Arial"/>
              </a:rPr>
              <a:t>Шаг интубации </a:t>
            </a:r>
            <a:r>
              <a:rPr sz="1600" dirty="0"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5-10 </a:t>
            </a:r>
            <a:r>
              <a:rPr sz="1600" dirty="0">
                <a:latin typeface="Arial"/>
                <a:cs typeface="Arial"/>
              </a:rPr>
              <a:t>см, </a:t>
            </a:r>
            <a:r>
              <a:rPr sz="1600" spc="-5" dirty="0">
                <a:latin typeface="Arial"/>
                <a:cs typeface="Arial"/>
              </a:rPr>
              <a:t>общая </a:t>
            </a:r>
            <a:r>
              <a:rPr sz="1600" spc="-15" dirty="0">
                <a:latin typeface="Arial"/>
                <a:cs typeface="Arial"/>
              </a:rPr>
              <a:t>продолжительность </a:t>
            </a:r>
            <a:r>
              <a:rPr sz="1600" dirty="0">
                <a:latin typeface="Arial"/>
                <a:cs typeface="Arial"/>
              </a:rPr>
              <a:t>– </a:t>
            </a:r>
            <a:r>
              <a:rPr lang="ru-RU" sz="1600" spc="-5" dirty="0" smtClean="0">
                <a:latin typeface="Arial"/>
                <a:cs typeface="Arial"/>
              </a:rPr>
              <a:t>не  более </a:t>
            </a:r>
            <a:r>
              <a:rPr sz="1600" dirty="0" smtClean="0">
                <a:latin typeface="Arial"/>
                <a:cs typeface="Arial"/>
              </a:rPr>
              <a:t>1</a:t>
            </a:r>
            <a:r>
              <a:rPr sz="1600" spc="235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мин.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5472" y="2169696"/>
            <a:ext cx="1688432" cy="538609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1405"/>
              </a:lnSpc>
            </a:pPr>
            <a:r>
              <a:rPr sz="1600" b="1" spc="-5" dirty="0" err="1" smtClean="0">
                <a:solidFill>
                  <a:schemeClr val="bg1"/>
                </a:solidFill>
                <a:latin typeface="Arial"/>
                <a:cs typeface="Arial"/>
              </a:rPr>
              <a:t>Для</a:t>
            </a:r>
            <a:r>
              <a:rPr lang="en-US" sz="1600" b="1" spc="-5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20" dirty="0" err="1" smtClean="0">
                <a:solidFill>
                  <a:schemeClr val="bg1"/>
                </a:solidFill>
                <a:latin typeface="Arial"/>
                <a:cs typeface="Arial"/>
              </a:rPr>
              <a:t>просмотра</a:t>
            </a:r>
            <a:r>
              <a:rPr lang="en-US" sz="1600" b="1" spc="-2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10" dirty="0" err="1" smtClean="0">
                <a:solidFill>
                  <a:schemeClr val="bg1"/>
                </a:solidFill>
                <a:latin typeface="Arial"/>
                <a:cs typeface="Arial"/>
              </a:rPr>
              <a:t>записи</a:t>
            </a:r>
            <a:r>
              <a:rPr lang="en-US" sz="1600" b="1" spc="-1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15" dirty="0" err="1" smtClean="0">
                <a:solidFill>
                  <a:schemeClr val="bg1"/>
                </a:solidFill>
                <a:latin typeface="Arial"/>
                <a:cs typeface="Arial"/>
              </a:rPr>
              <a:t>к</a:t>
            </a:r>
            <a:r>
              <a:rPr sz="1600" b="1" spc="-5" dirty="0" err="1" smtClean="0">
                <a:solidFill>
                  <a:schemeClr val="bg1"/>
                </a:solidFill>
                <a:latin typeface="Arial"/>
                <a:cs typeface="Arial"/>
              </a:rPr>
              <a:t>лик</a:t>
            </a:r>
            <a:r>
              <a:rPr sz="1600" b="1" spc="-15" dirty="0" err="1" smtClean="0">
                <a:solidFill>
                  <a:schemeClr val="bg1"/>
                </a:solidFill>
                <a:latin typeface="Arial"/>
                <a:cs typeface="Arial"/>
              </a:rPr>
              <a:t>н</a:t>
            </a:r>
            <a:r>
              <a:rPr sz="1600" b="1" spc="-5" dirty="0" err="1" smtClean="0">
                <a:solidFill>
                  <a:schemeClr val="bg1"/>
                </a:solidFill>
                <a:latin typeface="Arial"/>
                <a:cs typeface="Arial"/>
              </a:rPr>
              <a:t>и</a:t>
            </a:r>
            <a:r>
              <a:rPr sz="1600" b="1" spc="-45" dirty="0" err="1" smtClean="0">
                <a:solidFill>
                  <a:schemeClr val="bg1"/>
                </a:solidFill>
                <a:latin typeface="Arial"/>
                <a:cs typeface="Arial"/>
              </a:rPr>
              <a:t>т</a:t>
            </a:r>
            <a:r>
              <a:rPr sz="1600" b="1" dirty="0" err="1" smtClean="0">
                <a:solidFill>
                  <a:schemeClr val="bg1"/>
                </a:solidFill>
                <a:latin typeface="Arial"/>
                <a:cs typeface="Arial"/>
              </a:rPr>
              <a:t>е</a:t>
            </a:r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5" dirty="0" err="1" smtClean="0">
                <a:solidFill>
                  <a:schemeClr val="bg1"/>
                </a:solidFill>
                <a:latin typeface="Arial"/>
                <a:cs typeface="Arial"/>
              </a:rPr>
              <a:t>по</a:t>
            </a:r>
            <a:r>
              <a:rPr lang="en-US" sz="1600" b="1" spc="-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40" dirty="0" err="1" smtClean="0">
                <a:solidFill>
                  <a:schemeClr val="bg1"/>
                </a:solidFill>
                <a:latin typeface="Arial"/>
                <a:cs typeface="Arial"/>
              </a:rPr>
              <a:t>фото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7</a:t>
            </a:r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0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98825" y="779201"/>
            <a:ext cx="8385175" cy="1963999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824230" algn="ctr">
              <a:lnSpc>
                <a:spcPct val="100000"/>
              </a:lnSpc>
              <a:spcBef>
                <a:spcPts val="935"/>
              </a:spcBef>
            </a:pPr>
            <a:r>
              <a:rPr lang="ru-RU" sz="1800" b="1" spc="-5" dirty="0" smtClean="0">
                <a:latin typeface="Arial"/>
                <a:cs typeface="Arial"/>
              </a:rPr>
              <a:t>8</a:t>
            </a:r>
            <a:r>
              <a:rPr sz="1800" b="1" spc="-5" dirty="0" smtClean="0">
                <a:latin typeface="Arial"/>
                <a:cs typeface="Arial"/>
              </a:rPr>
              <a:t>. КИДИ</a:t>
            </a:r>
            <a:r>
              <a:rPr lang="ru-RU" b="1" spc="-5" dirty="0">
                <a:latin typeface="Arial"/>
                <a:cs typeface="Arial"/>
              </a:rPr>
              <a:t>;</a:t>
            </a:r>
            <a:r>
              <a:rPr lang="ru-RU" sz="1800" b="1" spc="-5" dirty="0" smtClean="0">
                <a:latin typeface="Arial"/>
                <a:cs typeface="Arial"/>
              </a:rPr>
              <a:t> л</a:t>
            </a:r>
            <a:r>
              <a:rPr lang="ru-RU" sz="1800" b="1" spc="-15" dirty="0" smtClean="0">
                <a:latin typeface="Arial"/>
                <a:cs typeface="Arial"/>
              </a:rPr>
              <a:t>аважная </a:t>
            </a:r>
            <a:r>
              <a:rPr sz="1800" b="1" spc="-15" dirty="0" smtClean="0">
                <a:latin typeface="Arial"/>
                <a:cs typeface="Arial"/>
              </a:rPr>
              <a:t>система</a:t>
            </a:r>
            <a:r>
              <a:rPr sz="1800" b="1" spc="235" dirty="0" smtClean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«Поток»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740"/>
              </a:spcBef>
            </a:pPr>
            <a:r>
              <a:rPr lang="ru-RU" sz="1600" dirty="0" smtClean="0">
                <a:latin typeface="Arial"/>
                <a:cs typeface="Arial"/>
              </a:rPr>
              <a:t>Основа системы - </a:t>
            </a:r>
            <a:r>
              <a:rPr sz="1600" dirty="0" smtClean="0">
                <a:latin typeface="Arial"/>
                <a:cs typeface="Arial"/>
              </a:rPr>
              <a:t>вывернутый </a:t>
            </a:r>
            <a:r>
              <a:rPr sz="1600" spc="-5" dirty="0" smtClean="0">
                <a:latin typeface="Arial"/>
                <a:cs typeface="Arial"/>
              </a:rPr>
              <a:t>инвагинатор, открыты</a:t>
            </a:r>
            <a:r>
              <a:rPr lang="ru-RU" sz="1600" spc="-5" dirty="0">
                <a:latin typeface="Arial"/>
                <a:cs typeface="Arial"/>
              </a:rPr>
              <a:t>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после интубации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sz="1600" spc="-5" dirty="0" smtClean="0">
                <a:latin typeface="Arial"/>
                <a:cs typeface="Arial"/>
              </a:rPr>
              <a:t>конечн</a:t>
            </a:r>
            <a:r>
              <a:rPr lang="ru-RU" sz="1600" spc="-5" dirty="0" err="1" smtClean="0">
                <a:latin typeface="Arial"/>
                <a:cs typeface="Arial"/>
              </a:rPr>
              <a:t>ую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точку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введения </a:t>
            </a:r>
            <a:r>
              <a:rPr sz="1600" dirty="0" smtClean="0">
                <a:latin typeface="Arial"/>
                <a:cs typeface="Arial"/>
                <a:hlinkClick r:id="rId2" action="ppaction://hlinksldjump"/>
              </a:rPr>
              <a:t>(</a:t>
            </a:r>
            <a:r>
              <a:rPr sz="1600" dirty="0" err="1" smtClean="0">
                <a:latin typeface="Arial"/>
                <a:cs typeface="Arial"/>
                <a:hlinkClick r:id="rId2" action="ppaction://hlinksldjump"/>
              </a:rPr>
              <a:t>см</a:t>
            </a:r>
            <a:r>
              <a:rPr sz="1600" dirty="0" smtClean="0">
                <a:latin typeface="Arial"/>
                <a:cs typeface="Arial"/>
                <a:hlinkClick r:id="rId2" action="ppaction://hlinksldjump"/>
              </a:rPr>
              <a:t>.</a:t>
            </a:r>
            <a:r>
              <a:rPr lang="ru-RU" sz="1600" dirty="0">
                <a:latin typeface="Arial"/>
                <a:cs typeface="Arial"/>
                <a:hlinkClick r:id="rId2" action="ppaction://hlinksldjump"/>
              </a:rPr>
              <a:t> </a:t>
            </a:r>
            <a:r>
              <a:rPr lang="ru-RU" sz="1600" dirty="0" smtClean="0">
                <a:latin typeface="Arial"/>
                <a:cs typeface="Arial"/>
                <a:hlinkClick r:id="rId2" action="ppaction://hlinksldjump"/>
              </a:rPr>
              <a:t>на </a:t>
            </a:r>
            <a:r>
              <a:rPr sz="1600" dirty="0" err="1" smtClean="0">
                <a:latin typeface="Arial"/>
                <a:cs typeface="Arial"/>
                <a:hlinkClick r:id="rId2" action="ppaction://hlinksldjump"/>
              </a:rPr>
              <a:t>слайд</a:t>
            </a:r>
            <a:r>
              <a:rPr lang="ru-RU" sz="1600" dirty="0" smtClean="0">
                <a:latin typeface="Arial"/>
                <a:cs typeface="Arial"/>
                <a:hlinkClick r:id="rId2" action="ppaction://hlinksldjump"/>
              </a:rPr>
              <a:t>е</a:t>
            </a:r>
            <a:r>
              <a:rPr sz="1600" dirty="0" smtClean="0">
                <a:latin typeface="Arial"/>
                <a:cs typeface="Arial"/>
                <a:hlinkClick r:id="rId2" action="ppaction://hlinksldjump"/>
              </a:rPr>
              <a:t> </a:t>
            </a:r>
            <a:r>
              <a:rPr lang="ru-RU" sz="1600" dirty="0" smtClean="0">
                <a:latin typeface="Arial"/>
                <a:cs typeface="Arial"/>
                <a:hlinkClick r:id="rId2" action="ppaction://hlinksldjump"/>
              </a:rPr>
              <a:t>5 справа</a:t>
            </a:r>
            <a:r>
              <a:rPr sz="1600" spc="-5" dirty="0" smtClean="0">
                <a:latin typeface="Arial"/>
                <a:cs typeface="Arial"/>
                <a:hlinkClick r:id="rId2" action="ppaction://hlinksldjump"/>
              </a:rPr>
              <a:t>)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Его диаметр </a:t>
            </a:r>
            <a:r>
              <a:rPr lang="ru-RU" sz="1600" spc="-5" dirty="0">
                <a:latin typeface="Arial"/>
                <a:cs typeface="Arial"/>
              </a:rPr>
              <a:t>(</a:t>
            </a:r>
            <a:r>
              <a:rPr lang="ru-RU" sz="1600" spc="-5" dirty="0" smtClean="0">
                <a:latin typeface="Arial"/>
                <a:cs typeface="Arial"/>
              </a:rPr>
              <a:t>18 мм) </a:t>
            </a:r>
            <a:r>
              <a:rPr sz="1600" spc="-15" dirty="0" smtClean="0">
                <a:latin typeface="Arial"/>
                <a:cs typeface="Arial"/>
              </a:rPr>
              <a:t>обеспечит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поток лаважной жидкости </a:t>
            </a:r>
            <a:r>
              <a:rPr sz="1600" dirty="0" smtClean="0">
                <a:latin typeface="Arial"/>
                <a:cs typeface="Arial"/>
              </a:rPr>
              <a:t>скоростью </a:t>
            </a:r>
            <a:r>
              <a:rPr sz="1600" spc="10" dirty="0">
                <a:latin typeface="Arial"/>
                <a:cs typeface="Arial"/>
              </a:rPr>
              <a:t>до </a:t>
            </a:r>
            <a:r>
              <a:rPr sz="1600" spc="-5" dirty="0">
                <a:latin typeface="Arial"/>
                <a:cs typeface="Arial"/>
              </a:rPr>
              <a:t>10 </a:t>
            </a:r>
            <a:r>
              <a:rPr sz="1600" dirty="0" smtClean="0">
                <a:latin typeface="Arial"/>
                <a:cs typeface="Arial"/>
              </a:rPr>
              <a:t>л/</a:t>
            </a:r>
            <a:r>
              <a:rPr sz="1600" dirty="0" err="1" smtClean="0">
                <a:latin typeface="Arial"/>
                <a:cs typeface="Arial"/>
              </a:rPr>
              <a:t>мин</a:t>
            </a:r>
            <a:r>
              <a:rPr lang="ru-RU" sz="1600" dirty="0" smtClean="0">
                <a:latin typeface="Arial"/>
                <a:cs typeface="Arial"/>
              </a:rPr>
              <a:t>; </a:t>
            </a:r>
            <a:r>
              <a:rPr lang="ru-RU" sz="1600" spc="-10" dirty="0" smtClean="0">
                <a:latin typeface="Arial"/>
                <a:cs typeface="Arial"/>
              </a:rPr>
              <a:t>н</a:t>
            </a:r>
            <a:r>
              <a:rPr sz="1600" spc="-10" dirty="0" smtClean="0">
                <a:latin typeface="Arial"/>
                <a:cs typeface="Arial"/>
              </a:rPr>
              <a:t>аполнив</a:t>
            </a:r>
            <a:r>
              <a:rPr lang="ru-RU" sz="1600" spc="-5" dirty="0" smtClean="0">
                <a:latin typeface="Arial"/>
                <a:cs typeface="Arial"/>
              </a:rPr>
              <a:t>, например, слепую кишку, она стекает по колон в ректум, затем в трубопровод и принимающую емкость,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увлека</a:t>
            </a:r>
            <a:r>
              <a:rPr lang="ru-RU" sz="1600" spc="-5" dirty="0" smtClean="0">
                <a:latin typeface="Arial"/>
                <a:cs typeface="Arial"/>
              </a:rPr>
              <a:t>я с собой</a:t>
            </a:r>
            <a:r>
              <a:rPr sz="1600" spc="-5" dirty="0" smtClean="0">
                <a:latin typeface="Arial"/>
                <a:cs typeface="Arial"/>
              </a:rPr>
              <a:t> кишечн</a:t>
            </a:r>
            <a:r>
              <a:rPr lang="ru-RU" sz="1600" spc="-5" dirty="0" err="1" smtClean="0">
                <a:latin typeface="Arial"/>
                <a:cs typeface="Arial"/>
              </a:rPr>
              <a:t>ые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i="1" spc="-5" dirty="0" smtClean="0">
                <a:latin typeface="Arial"/>
                <a:cs typeface="Arial"/>
              </a:rPr>
              <a:t>миазмы</a:t>
            </a:r>
            <a:r>
              <a:rPr sz="1600" spc="-5" dirty="0" smtClean="0">
                <a:latin typeface="Arial"/>
                <a:cs typeface="Arial"/>
              </a:rPr>
              <a:t>. </a:t>
            </a:r>
            <a:r>
              <a:rPr lang="ru-RU" sz="1600" spc="-5" dirty="0" smtClean="0">
                <a:latin typeface="Arial"/>
                <a:cs typeface="Arial"/>
              </a:rPr>
              <a:t>Настольный лаваж до «чистой воды» </a:t>
            </a:r>
            <a:r>
              <a:rPr sz="1600" spc="-30" dirty="0" smtClean="0">
                <a:latin typeface="Arial"/>
                <a:cs typeface="Arial"/>
              </a:rPr>
              <a:t>требует </a:t>
            </a:r>
            <a:r>
              <a:rPr sz="1600" dirty="0" smtClean="0">
                <a:latin typeface="Arial"/>
                <a:cs typeface="Arial"/>
              </a:rPr>
              <a:t>десятк</a:t>
            </a:r>
            <a:r>
              <a:rPr lang="ru-RU" sz="1600" dirty="0" smtClean="0">
                <a:latin typeface="Arial"/>
                <a:cs typeface="Arial"/>
              </a:rPr>
              <a:t>ов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литров </a:t>
            </a:r>
            <a:r>
              <a:rPr sz="1600" dirty="0">
                <a:latin typeface="Arial"/>
                <a:cs typeface="Arial"/>
              </a:rPr>
              <a:t>жидкости, </a:t>
            </a:r>
            <a:r>
              <a:rPr sz="1600" spc="-190" dirty="0" smtClean="0">
                <a:latin typeface="Arial"/>
                <a:cs typeface="Arial"/>
              </a:rPr>
              <a:t>е</a:t>
            </a:r>
            <a:r>
              <a:rPr lang="ru-RU" sz="1600" spc="-190" dirty="0" smtClean="0">
                <a:latin typeface="Arial"/>
                <a:cs typeface="Arial"/>
              </a:rPr>
              <a:t>е </a:t>
            </a:r>
            <a:r>
              <a:rPr lang="en-US" sz="1600" spc="-190" dirty="0" smtClean="0">
                <a:latin typeface="Arial"/>
                <a:cs typeface="Arial"/>
              </a:rPr>
              <a:t> </a:t>
            </a:r>
            <a:r>
              <a:rPr sz="1600" spc="-15" dirty="0" smtClean="0">
                <a:latin typeface="Arial"/>
                <a:cs typeface="Arial"/>
              </a:rPr>
              <a:t>уровень </a:t>
            </a:r>
            <a:r>
              <a:rPr sz="1600" spc="-5" dirty="0">
                <a:latin typeface="Arial"/>
                <a:cs typeface="Arial"/>
              </a:rPr>
              <a:t>над </a:t>
            </a:r>
            <a:r>
              <a:rPr sz="1600" dirty="0">
                <a:latin typeface="Arial"/>
                <a:cs typeface="Arial"/>
              </a:rPr>
              <a:t>кишкой </a:t>
            </a:r>
            <a:r>
              <a:rPr lang="ru-RU" sz="1600" spc="-10" dirty="0" smtClean="0">
                <a:latin typeface="Arial"/>
                <a:cs typeface="Arial"/>
              </a:rPr>
              <a:t>может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5" dirty="0" smtClean="0">
                <a:latin typeface="Arial"/>
                <a:cs typeface="Arial"/>
              </a:rPr>
              <a:t>быть</a:t>
            </a:r>
            <a:r>
              <a:rPr lang="ru-RU" sz="1600" spc="-5" dirty="0" smtClean="0">
                <a:latin typeface="Arial"/>
                <a:cs typeface="Arial"/>
              </a:rPr>
              <a:t> около 5-10 см </a:t>
            </a:r>
            <a:r>
              <a:rPr lang="ru-RU" sz="1600" spc="-5" dirty="0" err="1" smtClean="0">
                <a:latin typeface="Arial"/>
                <a:cs typeface="Arial"/>
              </a:rPr>
              <a:t>водн.ст</a:t>
            </a:r>
            <a:r>
              <a:rPr sz="1600" dirty="0" smtClean="0">
                <a:latin typeface="Arial"/>
                <a:cs typeface="Arial"/>
              </a:rPr>
              <a:t>.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endParaRPr lang="ru-RU" sz="1600" strike="sngStrike" dirty="0" smtClean="0">
              <a:latin typeface="Arial"/>
              <a:cs typeface="Arial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398825" y="2895600"/>
            <a:ext cx="3376676" cy="362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2"/>
          <p:cNvSpPr/>
          <p:nvPr/>
        </p:nvSpPr>
        <p:spPr>
          <a:xfrm>
            <a:off x="3937875" y="2895600"/>
            <a:ext cx="4831125" cy="362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3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8</a:t>
            </a:r>
            <a:endParaRPr dirty="0"/>
          </a:p>
        </p:txBody>
      </p:sp>
      <p:sp>
        <p:nvSpPr>
          <p:cNvPr id="15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49"/>
          <a:stretch/>
        </p:blipFill>
        <p:spPr>
          <a:xfrm>
            <a:off x="5105399" y="3352800"/>
            <a:ext cx="3728233" cy="31152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object 3"/>
          <p:cNvSpPr/>
          <p:nvPr/>
        </p:nvSpPr>
        <p:spPr>
          <a:xfrm>
            <a:off x="413481" y="3352800"/>
            <a:ext cx="4588686" cy="3152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9887" y="762000"/>
            <a:ext cx="8414113" cy="24743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739775" algn="ctr">
              <a:lnSpc>
                <a:spcPct val="100000"/>
              </a:lnSpc>
              <a:spcBef>
                <a:spcPts val="975"/>
              </a:spcBef>
            </a:pPr>
            <a:r>
              <a:rPr lang="ru-RU" sz="1800" b="1" spc="-5" dirty="0" smtClean="0">
                <a:latin typeface="Arial"/>
                <a:cs typeface="Arial"/>
              </a:rPr>
              <a:t>9</a:t>
            </a:r>
            <a:r>
              <a:rPr sz="1800" b="1" spc="-5" dirty="0" smtClean="0">
                <a:latin typeface="Arial"/>
                <a:cs typeface="Arial"/>
              </a:rPr>
              <a:t>. КИДИ</a:t>
            </a:r>
            <a:r>
              <a:rPr lang="ru-RU" b="1" spc="-5" dirty="0">
                <a:latin typeface="Arial"/>
                <a:cs typeface="Arial"/>
              </a:rPr>
              <a:t>;</a:t>
            </a:r>
            <a:r>
              <a:rPr lang="ru-RU" sz="1800" b="1" spc="-5" dirty="0" smtClean="0">
                <a:latin typeface="Arial"/>
                <a:cs typeface="Arial"/>
              </a:rPr>
              <a:t> аспирационная с</a:t>
            </a:r>
            <a:r>
              <a:rPr sz="1800" b="1" spc="-15" dirty="0" err="1" smtClean="0">
                <a:latin typeface="Arial"/>
                <a:cs typeface="Arial"/>
              </a:rPr>
              <a:t>истема</a:t>
            </a:r>
            <a:r>
              <a:rPr sz="1800" b="1" spc="-15" dirty="0" smtClean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«</a:t>
            </a:r>
            <a:r>
              <a:rPr sz="1800" b="1" spc="-5" dirty="0" err="1">
                <a:latin typeface="Arial"/>
                <a:cs typeface="Arial"/>
              </a:rPr>
              <a:t>Дренаж-Ирригатор</a:t>
            </a:r>
            <a:r>
              <a:rPr sz="1800" b="1" spc="-5" dirty="0" smtClean="0">
                <a:latin typeface="Arial"/>
                <a:cs typeface="Arial"/>
              </a:rPr>
              <a:t>»</a:t>
            </a:r>
            <a:endParaRPr sz="1800" dirty="0" smtClean="0">
              <a:latin typeface="Arial"/>
              <a:cs typeface="Arial"/>
            </a:endParaRPr>
          </a:p>
          <a:p>
            <a:pPr marL="12700" marR="5080" algn="just">
              <a:spcBef>
                <a:spcPts val="780"/>
              </a:spcBef>
            </a:pPr>
            <a:r>
              <a:rPr lang="en-US" sz="1600" spc="-5" dirty="0" smtClean="0">
                <a:latin typeface="Arial"/>
                <a:cs typeface="Arial"/>
              </a:rPr>
              <a:t>C</a:t>
            </a:r>
            <a:r>
              <a:rPr lang="ru-RU" sz="1600" spc="-5" dirty="0" smtClean="0">
                <a:latin typeface="Arial"/>
                <a:cs typeface="Arial"/>
              </a:rPr>
              <a:t>истема включает проколотый по</a:t>
            </a:r>
            <a:r>
              <a:rPr lang="ru-RU" sz="16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окружности и длине </a:t>
            </a:r>
            <a:r>
              <a:rPr sz="1600" spc="-10" dirty="0" smtClean="0">
                <a:latin typeface="Arial"/>
                <a:cs typeface="Arial"/>
              </a:rPr>
              <a:t>рукавчик</a:t>
            </a:r>
            <a:r>
              <a:rPr lang="ru-RU" sz="1600" spc="-5" dirty="0" smtClean="0">
                <a:latin typeface="Arial"/>
                <a:cs typeface="Arial"/>
              </a:rPr>
              <a:t>, </a:t>
            </a:r>
            <a:r>
              <a:rPr sz="1600" spc="-40" dirty="0" smtClean="0">
                <a:latin typeface="Arial"/>
                <a:cs typeface="Arial"/>
              </a:rPr>
              <a:t>заключ</a:t>
            </a:r>
            <a:r>
              <a:rPr lang="ru-RU" sz="1600" spc="-40" dirty="0" smtClean="0">
                <a:latin typeface="Arial"/>
                <a:cs typeface="Arial"/>
              </a:rPr>
              <a:t>енный в гибкий </a:t>
            </a:r>
            <a:r>
              <a:rPr sz="1600" spc="-20" dirty="0" err="1" smtClean="0">
                <a:latin typeface="Arial"/>
                <a:cs typeface="Arial"/>
              </a:rPr>
              <a:t>спирально-</a:t>
            </a:r>
            <a:r>
              <a:rPr sz="1600" spc="-15" dirty="0" err="1" smtClean="0">
                <a:latin typeface="Arial"/>
                <a:cs typeface="Arial"/>
              </a:rPr>
              <a:t>сетчатый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дренаж </a:t>
            </a:r>
            <a:r>
              <a:rPr sz="1600" spc="-15" dirty="0">
                <a:solidFill>
                  <a:srgbClr val="0070C0"/>
                </a:solidFill>
                <a:latin typeface="Arial"/>
                <a:cs typeface="Arial"/>
              </a:rPr>
              <a:t>[22]</a:t>
            </a:r>
            <a:r>
              <a:rPr sz="1600" spc="-15" dirty="0">
                <a:latin typeface="Arial"/>
                <a:cs typeface="Arial"/>
              </a:rPr>
              <a:t>.</a:t>
            </a:r>
            <a:r>
              <a:rPr sz="1600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latin typeface="Arial"/>
                <a:cs typeface="Arial"/>
              </a:rPr>
              <a:t>Подача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lang="ru-RU" sz="1600" spc="-10" dirty="0" smtClean="0">
                <a:latin typeface="Arial"/>
                <a:cs typeface="Arial"/>
              </a:rPr>
              <a:t>рукавчик жидкости </a:t>
            </a:r>
            <a:r>
              <a:rPr sz="1600" spc="-10" dirty="0" err="1" smtClean="0">
                <a:latin typeface="Arial"/>
                <a:cs typeface="Arial"/>
              </a:rPr>
              <a:t>выдав</a:t>
            </a:r>
            <a:r>
              <a:rPr lang="ru-RU" sz="1600" spc="-10" dirty="0" smtClean="0">
                <a:latin typeface="Arial"/>
                <a:cs typeface="Arial"/>
              </a:rPr>
              <a:t>ливает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содержимое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дренажа</a:t>
            </a:r>
            <a:r>
              <a:rPr lang="ru-RU" sz="1600" spc="-5" dirty="0" smtClean="0">
                <a:latin typeface="Arial"/>
                <a:cs typeface="Arial"/>
              </a:rPr>
              <a:t> и </a:t>
            </a:r>
            <a:r>
              <a:rPr lang="ru-RU" sz="1600" spc="-20" dirty="0" smtClean="0">
                <a:latin typeface="Arial"/>
                <a:cs typeface="Arial"/>
              </a:rPr>
              <a:t>моет его </a:t>
            </a:r>
            <a:r>
              <a:rPr sz="1600" spc="-35" dirty="0" err="1" smtClean="0">
                <a:latin typeface="Arial"/>
                <a:cs typeface="Arial"/>
              </a:rPr>
              <a:t>сетку</a:t>
            </a:r>
            <a:r>
              <a:rPr lang="ru-RU" sz="1600" spc="-35" dirty="0">
                <a:latin typeface="Arial"/>
                <a:cs typeface="Arial"/>
              </a:rPr>
              <a:t>.</a:t>
            </a:r>
            <a:r>
              <a:rPr lang="ru-RU" sz="1600" spc="-35" dirty="0" smtClean="0">
                <a:latin typeface="Arial"/>
                <a:cs typeface="Arial"/>
              </a:rPr>
              <a:t> </a:t>
            </a:r>
            <a:r>
              <a:rPr lang="ru-RU" sz="1600" spc="5" dirty="0" smtClean="0">
                <a:latin typeface="Arial"/>
                <a:cs typeface="Arial"/>
              </a:rPr>
              <a:t>Такая реканализация дренажа </a:t>
            </a:r>
            <a:r>
              <a:rPr sz="1600" spc="-15" dirty="0" err="1" smtClean="0">
                <a:latin typeface="Arial"/>
                <a:cs typeface="Arial"/>
              </a:rPr>
              <a:t>гарантиру</a:t>
            </a:r>
            <a:r>
              <a:rPr lang="ru-RU" sz="1600" spc="-15" dirty="0">
                <a:latin typeface="Arial"/>
                <a:cs typeface="Arial"/>
              </a:rPr>
              <a:t>е</a:t>
            </a:r>
            <a:r>
              <a:rPr sz="1600" spc="-15" dirty="0" smtClean="0">
                <a:latin typeface="Arial"/>
                <a:cs typeface="Arial"/>
              </a:rPr>
              <a:t>т </a:t>
            </a:r>
            <a:r>
              <a:rPr lang="ru-RU" sz="1600" spc="-15" dirty="0" smtClean="0">
                <a:latin typeface="Arial"/>
                <a:cs typeface="Arial"/>
              </a:rPr>
              <a:t>полное </a:t>
            </a:r>
            <a:r>
              <a:rPr sz="1600" spc="-5" dirty="0" err="1" smtClean="0">
                <a:latin typeface="Arial"/>
                <a:cs typeface="Arial"/>
              </a:rPr>
              <a:t>опорожнени</a:t>
            </a:r>
            <a:r>
              <a:rPr lang="ru-RU" sz="1600" spc="-5" dirty="0" smtClean="0">
                <a:latin typeface="Arial"/>
                <a:cs typeface="Arial"/>
              </a:rPr>
              <a:t>е кишок п</a:t>
            </a:r>
            <a:r>
              <a:rPr lang="ru-RU" sz="1600" spc="-10" dirty="0" smtClean="0">
                <a:latin typeface="Arial"/>
                <a:cs typeface="Arial"/>
              </a:rPr>
              <a:t>еред </a:t>
            </a:r>
            <a:r>
              <a:rPr lang="ru-RU" sz="1600" spc="-5" dirty="0" smtClean="0">
                <a:latin typeface="Arial"/>
                <a:cs typeface="Arial"/>
              </a:rPr>
              <a:t>наложением анастомоза, </a:t>
            </a:r>
            <a:r>
              <a:rPr lang="ru-RU" sz="1600" spc="-35" dirty="0" smtClean="0">
                <a:latin typeface="Arial"/>
                <a:cs typeface="Arial"/>
              </a:rPr>
              <a:t>лаваж </a:t>
            </a:r>
            <a:r>
              <a:rPr lang="ru-RU" sz="1600" spc="5" dirty="0" smtClean="0">
                <a:latin typeface="Arial"/>
                <a:cs typeface="Arial"/>
              </a:rPr>
              <a:t>и </a:t>
            </a:r>
            <a:r>
              <a:rPr lang="ru-RU" sz="1600" spc="-5" dirty="0" smtClean="0">
                <a:latin typeface="Arial"/>
                <a:cs typeface="Arial"/>
              </a:rPr>
              <a:t>аспирацию кишечной полости в послеоперационном периоде; р</a:t>
            </a:r>
            <a:r>
              <a:rPr lang="ru-RU" sz="1600" spc="-15" dirty="0" smtClean="0">
                <a:latin typeface="Arial"/>
                <a:cs typeface="Arial"/>
              </a:rPr>
              <a:t>укавчик </a:t>
            </a:r>
            <a:r>
              <a:rPr lang="ru-RU" sz="1600" spc="-5" dirty="0">
                <a:latin typeface="Arial"/>
                <a:cs typeface="Arial"/>
              </a:rPr>
              <a:t>можно </a:t>
            </a:r>
            <a:r>
              <a:rPr lang="ru-RU" sz="1600" spc="-15" dirty="0" smtClean="0">
                <a:latin typeface="Arial"/>
                <a:cs typeface="Arial"/>
              </a:rPr>
              <a:t>также </a:t>
            </a:r>
            <a:r>
              <a:rPr lang="ru-RU" sz="1600" spc="-5" dirty="0" smtClean="0">
                <a:latin typeface="Arial"/>
                <a:cs typeface="Arial"/>
              </a:rPr>
              <a:t>использовать для подачи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рентгеноконтраста </a:t>
            </a:r>
            <a:r>
              <a:rPr lang="ru-RU" sz="1600" spc="-15" dirty="0" smtClean="0">
                <a:latin typeface="Arial"/>
                <a:cs typeface="Arial"/>
              </a:rPr>
              <a:t>и, таким образом, </a:t>
            </a:r>
            <a:r>
              <a:rPr lang="ru-RU" sz="1600" spc="-10" dirty="0" smtClean="0">
                <a:latin typeface="Arial"/>
                <a:cs typeface="Arial"/>
              </a:rPr>
              <a:t>п</a:t>
            </a:r>
            <a:r>
              <a:rPr lang="ru-RU" sz="1600" dirty="0" smtClean="0">
                <a:latin typeface="Arial"/>
                <a:cs typeface="Arial"/>
              </a:rPr>
              <a:t>роверки </a:t>
            </a:r>
            <a:r>
              <a:rPr lang="ru-RU" sz="1600" spc="-10" dirty="0">
                <a:latin typeface="Arial"/>
                <a:cs typeface="Arial"/>
              </a:rPr>
              <a:t>герметичности </a:t>
            </a:r>
            <a:r>
              <a:rPr lang="ru-RU" sz="1600" spc="-10" dirty="0" smtClean="0">
                <a:latin typeface="Arial"/>
                <a:cs typeface="Arial"/>
              </a:rPr>
              <a:t>анастомоза.</a:t>
            </a:r>
            <a:r>
              <a:rPr lang="ru-RU" sz="1600" spc="5" dirty="0" smtClean="0">
                <a:latin typeface="Arial"/>
                <a:cs typeface="Arial"/>
              </a:rPr>
              <a:t> Локальный лаваж цекум, необходимый в связи с поступлением содержимого илеум, обеспечит трубка </a:t>
            </a:r>
            <a:r>
              <a:rPr lang="ru-RU" sz="1600" spc="5" dirty="0">
                <a:latin typeface="Arial"/>
                <a:cs typeface="Arial"/>
              </a:rPr>
              <a:t>Интрактор </a:t>
            </a:r>
            <a:r>
              <a:rPr lang="ru-RU" sz="1600" spc="5" dirty="0" smtClean="0">
                <a:latin typeface="Arial"/>
                <a:cs typeface="Arial"/>
                <a:hlinkClick r:id="rId4" action="ppaction://hlinksldjump"/>
              </a:rPr>
              <a:t>(см. на слайде 5 справа внизу)</a:t>
            </a:r>
            <a:r>
              <a:rPr lang="ru-RU" sz="1600" spc="5" dirty="0" smtClean="0">
                <a:latin typeface="Arial"/>
                <a:cs typeface="Arial"/>
              </a:rPr>
              <a:t>. </a:t>
            </a:r>
            <a:endParaRPr sz="1600" strike="sngStrike" dirty="0">
              <a:latin typeface="Arial"/>
              <a:cs typeface="Arial"/>
            </a:endParaRP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9</a:t>
            </a:r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0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/>
          <p:cNvSpPr txBox="1"/>
          <p:nvPr/>
        </p:nvSpPr>
        <p:spPr>
          <a:xfrm>
            <a:off x="369887" y="155575"/>
            <a:ext cx="7670800" cy="603370"/>
          </a:xfrm>
          <a:prstGeom prst="rect">
            <a:avLst/>
          </a:prstGeom>
          <a:solidFill>
            <a:srgbClr val="3399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2700" algn="ctr">
              <a:lnSpc>
                <a:spcPts val="2500"/>
              </a:lnSpc>
            </a:pPr>
            <a:r>
              <a:rPr lang="ru-RU" sz="1600" b="1" i="1" dirty="0" smtClean="0">
                <a:solidFill>
                  <a:schemeClr val="bg1"/>
                </a:solidFill>
                <a:latin typeface="Arial"/>
                <a:cs typeface="Arial"/>
              </a:rPr>
              <a:t>Перспективы скрининга и лечения рака колон</a:t>
            </a:r>
          </a:p>
          <a:p>
            <a:pPr algn="ctr">
              <a:lnSpc>
                <a:spcPct val="100000"/>
              </a:lnSpc>
            </a:pP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А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нтисептический</a:t>
            </a:r>
            <a:r>
              <a:rPr b="1" i="1" spc="-10" dirty="0" smtClean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метод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>
                <a:solidFill>
                  <a:srgbClr val="F9FBFB"/>
                </a:solidFill>
                <a:latin typeface="Arial"/>
                <a:cs typeface="Arial"/>
              </a:rPr>
              <a:t>1-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моментной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b="1" i="1" spc="-10" dirty="0" err="1">
                <a:solidFill>
                  <a:srgbClr val="F9FBFB"/>
                </a:solidFill>
                <a:latin typeface="Arial"/>
                <a:cs typeface="Arial"/>
              </a:rPr>
              <a:t>резекции</a:t>
            </a:r>
            <a:r>
              <a:rPr b="1" i="1" spc="-1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9FBFB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14507</TotalTime>
  <Words>2396</Words>
  <Application>Microsoft Office PowerPoint</Application>
  <PresentationFormat>Экран (4:3)</PresentationFormat>
  <Paragraphs>189</Paragraphs>
  <Slides>14</Slides>
  <Notes>3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CCC</dc:creator>
  <cp:lastModifiedBy>User</cp:lastModifiedBy>
  <cp:revision>1287</cp:revision>
  <dcterms:created xsi:type="dcterms:W3CDTF">2018-05-07T13:19:37Z</dcterms:created>
  <dcterms:modified xsi:type="dcterms:W3CDTF">2018-08-02T20:16:37Z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2014-09-06T00:00:00Z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2018-05-07T00:00:00Z</vt:filetime>
  </property>
</Properties>
</file>